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handoutMasterIdLst>
    <p:handoutMasterId r:id="rId32"/>
  </p:handoutMasterIdLst>
  <p:sldIdLst>
    <p:sldId id="308" r:id="rId2"/>
    <p:sldId id="258" r:id="rId3"/>
    <p:sldId id="259" r:id="rId4"/>
    <p:sldId id="260" r:id="rId5"/>
    <p:sldId id="261" r:id="rId6"/>
    <p:sldId id="262" r:id="rId7"/>
    <p:sldId id="263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87" r:id="rId18"/>
    <p:sldId id="288" r:id="rId19"/>
    <p:sldId id="290" r:id="rId20"/>
    <p:sldId id="291" r:id="rId21"/>
    <p:sldId id="292" r:id="rId22"/>
    <p:sldId id="294" r:id="rId23"/>
    <p:sldId id="295" r:id="rId24"/>
    <p:sldId id="296" r:id="rId25"/>
    <p:sldId id="298" r:id="rId26"/>
    <p:sldId id="299" r:id="rId27"/>
    <p:sldId id="302" r:id="rId28"/>
    <p:sldId id="304" r:id="rId29"/>
    <p:sldId id="305" r:id="rId30"/>
    <p:sldId id="307" r:id="rId31"/>
  </p:sldIdLst>
  <p:sldSz cx="9144000" cy="6858000" type="screen4x3"/>
  <p:notesSz cx="7302500" cy="95885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200">
          <p15:clr>
            <a:srgbClr val="A4A3A4"/>
          </p15:clr>
        </p15:guide>
        <p15:guide id="3" orient="horz" pos="1632">
          <p15:clr>
            <a:srgbClr val="A4A3A4"/>
          </p15:clr>
        </p15:guide>
        <p15:guide id="4" pos="2880">
          <p15:clr>
            <a:srgbClr val="A4A3A4"/>
          </p15:clr>
        </p15:guide>
        <p15:guide id="5" pos="240">
          <p15:clr>
            <a:srgbClr val="A4A3A4"/>
          </p15:clr>
        </p15:guide>
        <p15:guide id="6" pos="3826">
          <p15:clr>
            <a:srgbClr val="A4A3A4"/>
          </p15:clr>
        </p15:guide>
        <p15:guide id="7" pos="6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2F24"/>
    <a:srgbClr val="2181B7"/>
    <a:srgbClr val="DC544A"/>
    <a:srgbClr val="336699"/>
    <a:srgbClr val="00CCFF"/>
    <a:srgbClr val="0099CC"/>
    <a:srgbClr val="9F9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266" y="72"/>
      </p:cViewPr>
      <p:guideLst>
        <p:guide orient="horz" pos="2160"/>
        <p:guide orient="horz" pos="1200"/>
        <p:guide orient="horz" pos="1632"/>
        <p:guide pos="2880"/>
        <p:guide pos="240"/>
        <p:guide pos="3826"/>
        <p:guide pos="63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8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29.xml"/><Relationship Id="rId3" Type="http://schemas.openxmlformats.org/officeDocument/2006/relationships/slide" Target="slides/slide15.xml"/><Relationship Id="rId7" Type="http://schemas.openxmlformats.org/officeDocument/2006/relationships/slide" Target="slides/slide27.xml"/><Relationship Id="rId2" Type="http://schemas.openxmlformats.org/officeDocument/2006/relationships/slide" Target="slides/slide12.xml"/><Relationship Id="rId1" Type="http://schemas.openxmlformats.org/officeDocument/2006/relationships/slide" Target="slides/slide10.xml"/><Relationship Id="rId6" Type="http://schemas.openxmlformats.org/officeDocument/2006/relationships/slide" Target="slides/slide26.xml"/><Relationship Id="rId5" Type="http://schemas.openxmlformats.org/officeDocument/2006/relationships/slide" Target="slides/slide24.xml"/><Relationship Id="rId4" Type="http://schemas.openxmlformats.org/officeDocument/2006/relationships/slide" Target="slides/slide22.xml"/><Relationship Id="rId9" Type="http://schemas.openxmlformats.org/officeDocument/2006/relationships/slide" Target="slides/slide3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15" tIns="48257" rIns="96515" bIns="48257" numCol="1" anchor="t" anchorCtr="0" compatLnSpc="1">
            <a:prstTxWarp prst="textNoShape">
              <a:avLst/>
            </a:prstTxWarp>
          </a:bodyPr>
          <a:lstStyle>
            <a:lvl1pPr defTabSz="96520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38613" y="0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15" tIns="48257" rIns="96515" bIns="48257" numCol="1" anchor="t" anchorCtr="0" compatLnSpc="1">
            <a:prstTxWarp prst="textNoShape">
              <a:avLst/>
            </a:prstTxWarp>
          </a:bodyPr>
          <a:lstStyle>
            <a:lvl1pPr algn="r" defTabSz="96520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0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09075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15" tIns="48257" rIns="96515" bIns="48257" numCol="1" anchor="b" anchorCtr="0" compatLnSpc="1">
            <a:prstTxWarp prst="textNoShape">
              <a:avLst/>
            </a:prstTxWarp>
          </a:bodyPr>
          <a:lstStyle>
            <a:lvl1pPr defTabSz="96520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0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38613" y="9109075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15" tIns="48257" rIns="96515" bIns="48257" numCol="1" anchor="b" anchorCtr="0" compatLnSpc="1">
            <a:prstTxWarp prst="textNoShape">
              <a:avLst/>
            </a:prstTxWarp>
          </a:bodyPr>
          <a:lstStyle>
            <a:lvl1pPr algn="r" defTabSz="965200">
              <a:defRPr sz="1300"/>
            </a:lvl1pPr>
          </a:lstStyle>
          <a:p>
            <a:pPr>
              <a:defRPr/>
            </a:pPr>
            <a:fld id="{F240C1E1-6DCE-4421-A027-F41336D82E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465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DCfund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5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581400" y="2514600"/>
            <a:ext cx="5181600" cy="2438400"/>
          </a:xfrm>
        </p:spPr>
        <p:txBody>
          <a:bodyPr anchor="t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05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09800" y="4876800"/>
            <a:ext cx="6553200" cy="1143000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1981200" y="6248400"/>
            <a:ext cx="19812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114800" y="6248400"/>
            <a:ext cx="22860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6531462-8580-499D-A415-2D51967263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9A462-08B9-4414-816F-68336F26DA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F58D6-49BC-4060-A296-5788ADBD39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90613"/>
            <a:ext cx="4216400" cy="47577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600" y="1090613"/>
            <a:ext cx="4216400" cy="47577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D3595-4271-4BF8-A4C5-B81BAA730A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53B6B-D93E-489C-AFF8-270AF109F1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9D19D-8703-44C0-8D33-F62FD2CA0F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592F5C-0244-4B40-9348-22DC8262EA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1A227-F595-46ED-AD8D-DCF70E6827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8643D-5013-46CB-8A01-882227D915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65204-EA4A-44C4-B49A-C8420D3A1C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0"/>
            <a:ext cx="2146300" cy="5848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0"/>
            <a:ext cx="6289675" cy="5848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F6A5F-89F6-4F41-B0F9-54846800FC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8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ChangeArrowheads="1"/>
          </p:cNvSpPr>
          <p:nvPr/>
        </p:nvSpPr>
        <p:spPr bwMode="auto">
          <a:xfrm>
            <a:off x="4953000" y="6057900"/>
            <a:ext cx="4203700" cy="796925"/>
          </a:xfrm>
          <a:prstGeom prst="rect">
            <a:avLst/>
          </a:prstGeom>
          <a:solidFill>
            <a:srgbClr val="333399"/>
          </a:solidFill>
          <a:ln w="5715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6073775" y="809625"/>
            <a:ext cx="3070225" cy="5248275"/>
          </a:xfrm>
          <a:prstGeom prst="rect">
            <a:avLst/>
          </a:prstGeom>
          <a:solidFill>
            <a:srgbClr val="FAC98E"/>
          </a:solidFill>
          <a:ln w="5715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81200" y="62484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latin typeface="Arial Narrow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624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latin typeface="Arial Narrow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2950" y="6248400"/>
            <a:ext cx="1670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latin typeface="Arial Narrow" pitchFamily="34" charset="0"/>
              </a:defRPr>
            </a:lvl1pPr>
          </a:lstStyle>
          <a:p>
            <a:pPr>
              <a:defRPr/>
            </a:pPr>
            <a:fld id="{8E8FE8C3-2B2E-4D19-8D5B-871FD7D42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9575" name="Line 7"/>
          <p:cNvSpPr>
            <a:spLocks noChangeShapeType="1"/>
          </p:cNvSpPr>
          <p:nvPr/>
        </p:nvSpPr>
        <p:spPr bwMode="auto">
          <a:xfrm>
            <a:off x="0" y="874713"/>
            <a:ext cx="6070600" cy="0"/>
          </a:xfrm>
          <a:prstGeom prst="line">
            <a:avLst/>
          </a:prstGeom>
          <a:noFill/>
          <a:ln w="127000">
            <a:solidFill>
              <a:srgbClr val="333399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10957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90613"/>
            <a:ext cx="8585200" cy="475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4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301625" y="0"/>
            <a:ext cx="8585200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95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95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95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6" grpId="0" build="p" bldLvl="5" autoUpdateAnimBg="0" advAuto="1000">
        <p:tmplLst>
          <p:tmpl lvl="1">
            <p:tnLst>
              <p:par>
                <p:cTn presetID="22" presetClass="entr" presetSubtype="8" fill="hold" nodeType="after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95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957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after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95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957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after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95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957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after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95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957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33197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33197F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33197F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33197F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33197F"/>
          </a:solidFill>
          <a:latin typeface="Garamond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33197F"/>
          </a:solidFill>
          <a:latin typeface="Garamond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33197F"/>
          </a:solidFill>
          <a:latin typeface="Garamond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33197F"/>
          </a:solidFill>
          <a:latin typeface="Garamond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33197F"/>
          </a:solidFill>
          <a:latin typeface="Garamond" pitchFamily="18" charset="0"/>
        </a:defRPr>
      </a:lvl9pPr>
    </p:titleStyle>
    <p:bodyStyle>
      <a:lvl1pPr marL="533400" indent="-5334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Monotype Sorts" pitchFamily="2" charset="2"/>
        <a:buChar char="•"/>
        <a:defRPr kumimoji="1" sz="2800" b="1">
          <a:solidFill>
            <a:srgbClr val="000000"/>
          </a:solidFill>
          <a:latin typeface="+mn-lt"/>
          <a:ea typeface="+mn-ea"/>
          <a:cs typeface="+mn-cs"/>
        </a:defRPr>
      </a:lvl1pPr>
      <a:lvl2pPr marL="609600" indent="-495300" algn="l" rtl="0" eaLnBrk="0" fontAlgn="base" hangingPunct="0">
        <a:spcBef>
          <a:spcPct val="5000"/>
        </a:spcBef>
        <a:spcAft>
          <a:spcPct val="0"/>
        </a:spcAft>
        <a:buClr>
          <a:srgbClr val="D94439"/>
        </a:buClr>
        <a:buSzPct val="75000"/>
        <a:buFont typeface="Wingdings" pitchFamily="2" charset="2"/>
        <a:buChar char="Ø"/>
        <a:defRPr kumimoji="1" sz="2600" b="1">
          <a:solidFill>
            <a:srgbClr val="000000"/>
          </a:solidFill>
          <a:latin typeface="+mn-lt"/>
        </a:defRPr>
      </a:lvl2pPr>
      <a:lvl3pPr marL="1028700" indent="-457200" algn="l" rtl="0" eaLnBrk="0" fontAlgn="base" hangingPunct="0">
        <a:spcBef>
          <a:spcPct val="20000"/>
        </a:spcBef>
        <a:spcAft>
          <a:spcPct val="0"/>
        </a:spcAft>
        <a:buClr>
          <a:srgbClr val="D94439"/>
        </a:buClr>
        <a:buFont typeface="Wingdings" pitchFamily="2" charset="2"/>
        <a:buChar char="§"/>
        <a:defRPr kumimoji="1" sz="2400">
          <a:solidFill>
            <a:srgbClr val="000000"/>
          </a:solidFill>
          <a:latin typeface="+mn-lt"/>
        </a:defRPr>
      </a:lvl3pPr>
      <a:lvl4pPr marL="1358900" indent="-3810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rgbClr val="000000"/>
          </a:solidFill>
          <a:latin typeface="+mn-lt"/>
        </a:defRPr>
      </a:lvl4pPr>
      <a:lvl5pPr marL="1752600" indent="-3810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rgbClr val="000000"/>
          </a:solidFill>
          <a:latin typeface="+mn-lt"/>
        </a:defRPr>
      </a:lvl5pPr>
      <a:lvl6pPr marL="2209800" indent="-381000" algn="l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rgbClr val="000000"/>
          </a:solidFill>
          <a:latin typeface="+mn-lt"/>
        </a:defRPr>
      </a:lvl6pPr>
      <a:lvl7pPr marL="2667000" indent="-381000" algn="l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rgbClr val="000000"/>
          </a:solidFill>
          <a:latin typeface="+mn-lt"/>
        </a:defRPr>
      </a:lvl7pPr>
      <a:lvl8pPr marL="3124200" indent="-381000" algn="l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rgbClr val="000000"/>
          </a:solidFill>
          <a:latin typeface="+mn-lt"/>
        </a:defRPr>
      </a:lvl8pPr>
      <a:lvl9pPr marL="3581400" indent="-381000" algn="l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Monotype Sorts" pitchFamily="2" charset="2"/>
              <a:buNone/>
            </a:pPr>
            <a:r>
              <a:rPr lang="en-IN" sz="3200" smtClean="0"/>
              <a:t>PPT  ON   SYSYEM   DEVELOPMENT  </a:t>
            </a:r>
            <a:br>
              <a:rPr lang="en-IN" sz="3200" smtClean="0"/>
            </a:br>
            <a:r>
              <a:rPr lang="en-IN" sz="3200" smtClean="0"/>
              <a:t>      LIFE CYCLE</a:t>
            </a:r>
          </a:p>
          <a:p>
            <a:pPr algn="ctr">
              <a:buFont typeface="Monotype Sorts" pitchFamily="2" charset="2"/>
              <a:buNone/>
            </a:pPr>
            <a:endParaRPr lang="en-IN" sz="3200" smtClean="0"/>
          </a:p>
          <a:p>
            <a:pPr algn="ctr">
              <a:buFont typeface="Monotype Sorts" pitchFamily="2" charset="2"/>
              <a:buNone/>
            </a:pPr>
            <a:endParaRPr lang="en-IN" sz="3200" smtClean="0"/>
          </a:p>
          <a:p>
            <a:pPr algn="ctr">
              <a:buFont typeface="Monotype Sorts" pitchFamily="2" charset="2"/>
              <a:buNone/>
            </a:pPr>
            <a:r>
              <a:rPr lang="en-IN" sz="3200" smtClean="0"/>
              <a:t>DEPARTMENT OF COMPUTER</a:t>
            </a:r>
          </a:p>
          <a:p>
            <a:pPr algn="ctr">
              <a:buFont typeface="Monotype Sorts" pitchFamily="2" charset="2"/>
              <a:buNone/>
            </a:pPr>
            <a:r>
              <a:rPr lang="en-IN" sz="3200" smtClean="0"/>
              <a:t>CLASS- BCA-Vth Semester</a:t>
            </a:r>
          </a:p>
          <a:p>
            <a:pPr algn="r">
              <a:buFont typeface="Monotype Sorts" pitchFamily="2" charset="2"/>
              <a:buNone/>
            </a:pPr>
            <a:r>
              <a:rPr lang="en-IN" sz="3200" smtClean="0"/>
              <a:t>Submitted By:</a:t>
            </a:r>
          </a:p>
          <a:p>
            <a:pPr algn="r">
              <a:buFont typeface="Monotype Sorts" pitchFamily="2" charset="2"/>
              <a:buNone/>
            </a:pPr>
            <a:r>
              <a:rPr lang="en-IN" sz="3200" smtClean="0"/>
              <a:t>Pardeep Kaur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5857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is an </a:t>
            </a:r>
            <a:r>
              <a:rPr lang="en-US" smtClean="0">
                <a:solidFill>
                  <a:schemeClr val="hlink"/>
                </a:solidFill>
              </a:rPr>
              <a:t>information system (IS)</a:t>
            </a:r>
            <a:r>
              <a:rPr lang="en-US" smtClean="0"/>
              <a:t>?</a:t>
            </a:r>
            <a:endParaRPr lang="en-US" sz="1800" b="0" smtClean="0"/>
          </a:p>
        </p:txBody>
      </p:sp>
      <p:sp>
        <p:nvSpPr>
          <p:cNvPr id="5128" name="AutoShape 8"/>
          <p:cNvSpPr>
            <a:spLocks noChangeArrowheads="1"/>
          </p:cNvSpPr>
          <p:nvPr/>
        </p:nvSpPr>
        <p:spPr bwMode="auto">
          <a:xfrm>
            <a:off x="457200" y="2286000"/>
            <a:ext cx="3656013" cy="17526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tIns="91440" anchorCtr="1"/>
          <a:lstStyle/>
          <a:p>
            <a:pPr algn="ctr">
              <a:defRPr/>
            </a:pPr>
            <a:r>
              <a:rPr kumimoji="1" lang="en-US" sz="2000" b="1">
                <a:solidFill>
                  <a:srgbClr val="000000"/>
                </a:solidFill>
                <a:latin typeface="Times New Roman" pitchFamily="18" charset="0"/>
              </a:rPr>
              <a:t>Hardware, software, data, people, and procedures that work together to produce quality information</a:t>
            </a:r>
          </a:p>
        </p:txBody>
      </p:sp>
      <p:sp>
        <p:nvSpPr>
          <p:cNvPr id="5129" name="AutoShape 9"/>
          <p:cNvSpPr>
            <a:spLocks noChangeArrowheads="1"/>
          </p:cNvSpPr>
          <p:nvPr/>
        </p:nvSpPr>
        <p:spPr bwMode="auto">
          <a:xfrm>
            <a:off x="4648200" y="2286000"/>
            <a:ext cx="3748088" cy="17526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tIns="182880" anchorCtr="1"/>
          <a:lstStyle/>
          <a:p>
            <a:pPr algn="ctr">
              <a:spcBef>
                <a:spcPct val="20000"/>
              </a:spcBef>
              <a:buClr>
                <a:srgbClr val="D94439"/>
              </a:buClr>
              <a:buFont typeface="Times" pitchFamily="18" charset="0"/>
              <a:buNone/>
              <a:defRPr/>
            </a:pPr>
            <a:r>
              <a:rPr kumimoji="1" lang="en-US" sz="2000" b="1">
                <a:solidFill>
                  <a:srgbClr val="BA2F24"/>
                </a:solidFill>
                <a:latin typeface="Times New Roman" pitchFamily="18" charset="0"/>
              </a:rPr>
              <a:t>System</a:t>
            </a:r>
            <a:r>
              <a:rPr kumimoji="1" lang="en-US" sz="2000" b="1">
                <a:solidFill>
                  <a:srgbClr val="000000"/>
                </a:solidFill>
                <a:latin typeface="Times New Roman" pitchFamily="18" charset="0"/>
              </a:rPr>
              <a:t>—Set of components that interact to achieve common goal</a:t>
            </a: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5029200" y="3733800"/>
            <a:ext cx="3124200" cy="990600"/>
          </a:xfrm>
          <a:prstGeom prst="rect">
            <a:avLst/>
          </a:prstGeom>
          <a:solidFill>
            <a:srgbClr val="808000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tIns="0" anchor="ctr" anchorCtr="1"/>
          <a:lstStyle/>
          <a:p>
            <a:pPr algn="ctr">
              <a:defRPr/>
            </a:pPr>
            <a:r>
              <a:rPr kumimoji="1" lang="en-US" sz="1800" b="1">
                <a:latin typeface="Times New Roman" pitchFamily="18" charset="0"/>
              </a:rPr>
              <a:t>Businesses use many types of systems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bldLvl="5" autoUpdateAnimBg="0" advAuto="1000"/>
      <p:bldP spid="5128" grpId="0" animBg="1" autoUpdateAnimBg="0"/>
      <p:bldP spid="5129" grpId="0" animBg="1" autoUpdateAnimBg="0"/>
      <p:bldP spid="5130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8143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are the phases of the </a:t>
            </a:r>
            <a:r>
              <a:rPr lang="en-US" smtClean="0">
                <a:solidFill>
                  <a:schemeClr val="hlink"/>
                </a:solidFill>
              </a:rPr>
              <a:t>system development cycle</a:t>
            </a:r>
            <a:r>
              <a:rPr lang="en-US" smtClean="0"/>
              <a:t>?</a:t>
            </a:r>
          </a:p>
        </p:txBody>
      </p:sp>
      <p:sp>
        <p:nvSpPr>
          <p:cNvPr id="7177" name="Arc 9"/>
          <p:cNvSpPr>
            <a:spLocks/>
          </p:cNvSpPr>
          <p:nvPr/>
        </p:nvSpPr>
        <p:spPr bwMode="auto">
          <a:xfrm rot="-1840200">
            <a:off x="1828800" y="1662113"/>
            <a:ext cx="1631950" cy="2016125"/>
          </a:xfrm>
          <a:custGeom>
            <a:avLst/>
            <a:gdLst>
              <a:gd name="T0" fmla="*/ 25478011 w 16227"/>
              <a:gd name="T1" fmla="*/ 0 h 21453"/>
              <a:gd name="T2" fmla="*/ 164125284 w 16227"/>
              <a:gd name="T3" fmla="*/ 63555068 h 21453"/>
              <a:gd name="T4" fmla="*/ 0 w 16227"/>
              <a:gd name="T5" fmla="*/ 189472780 h 21453"/>
              <a:gd name="T6" fmla="*/ 0 60000 65536"/>
              <a:gd name="T7" fmla="*/ 0 60000 65536"/>
              <a:gd name="T8" fmla="*/ 0 60000 65536"/>
              <a:gd name="T9" fmla="*/ 0 w 16227"/>
              <a:gd name="T10" fmla="*/ 0 h 21453"/>
              <a:gd name="T11" fmla="*/ 16227 w 16227"/>
              <a:gd name="T12" fmla="*/ 21453 h 214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227" h="21453" fill="none" extrusionOk="0">
                <a:moveTo>
                  <a:pt x="2518" y="0"/>
                </a:moveTo>
                <a:cubicBezTo>
                  <a:pt x="7820" y="622"/>
                  <a:pt x="12703" y="3186"/>
                  <a:pt x="16226" y="7196"/>
                </a:cubicBezTo>
              </a:path>
              <a:path w="16227" h="21453" stroke="0" extrusionOk="0">
                <a:moveTo>
                  <a:pt x="2518" y="0"/>
                </a:moveTo>
                <a:cubicBezTo>
                  <a:pt x="7820" y="622"/>
                  <a:pt x="12703" y="3186"/>
                  <a:pt x="16226" y="7196"/>
                </a:cubicBezTo>
                <a:lnTo>
                  <a:pt x="0" y="21453"/>
                </a:lnTo>
                <a:close/>
              </a:path>
            </a:pathLst>
          </a:custGeom>
          <a:noFill/>
          <a:ln w="76200">
            <a:solidFill>
              <a:srgbClr val="3399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78" name="AutoShape 10"/>
          <p:cNvSpPr>
            <a:spLocks noChangeArrowheads="1"/>
          </p:cNvSpPr>
          <p:nvPr/>
        </p:nvSpPr>
        <p:spPr bwMode="auto">
          <a:xfrm>
            <a:off x="304800" y="2171700"/>
            <a:ext cx="2209800" cy="1943100"/>
          </a:xfrm>
          <a:prstGeom prst="bevel">
            <a:avLst>
              <a:gd name="adj" fmla="val 3097"/>
            </a:avLst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69863" indent="-169863">
              <a:spcBef>
                <a:spcPct val="50000"/>
              </a:spcBef>
            </a:pPr>
            <a:r>
              <a:rPr kumimoji="1" lang="en-US" sz="1600" b="1">
                <a:latin typeface="Arial (W1)" pitchFamily="34" charset="0"/>
              </a:rPr>
              <a:t>Phase 1. Planning</a:t>
            </a:r>
          </a:p>
        </p:txBody>
      </p:sp>
      <p:sp>
        <p:nvSpPr>
          <p:cNvPr id="7181" name="AutoShape 13"/>
          <p:cNvSpPr>
            <a:spLocks noChangeArrowheads="1"/>
          </p:cNvSpPr>
          <p:nvPr/>
        </p:nvSpPr>
        <p:spPr bwMode="auto">
          <a:xfrm>
            <a:off x="3232150" y="1741488"/>
            <a:ext cx="3124200" cy="1752600"/>
          </a:xfrm>
          <a:prstGeom prst="bevel">
            <a:avLst>
              <a:gd name="adj" fmla="val 3097"/>
            </a:avLst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69863" indent="-169863">
              <a:spcBef>
                <a:spcPct val="50000"/>
              </a:spcBef>
            </a:pPr>
            <a:r>
              <a:rPr kumimoji="1" lang="en-US" sz="1600" b="1">
                <a:latin typeface="Arial (W1)" pitchFamily="34" charset="0"/>
              </a:rPr>
              <a:t>Phase 2. Analysis</a:t>
            </a:r>
          </a:p>
        </p:txBody>
      </p:sp>
      <p:sp>
        <p:nvSpPr>
          <p:cNvPr id="7182" name="AutoShape 14"/>
          <p:cNvSpPr>
            <a:spLocks noChangeArrowheads="1"/>
          </p:cNvSpPr>
          <p:nvPr/>
        </p:nvSpPr>
        <p:spPr bwMode="auto">
          <a:xfrm>
            <a:off x="7086600" y="2362200"/>
            <a:ext cx="1981200" cy="1714500"/>
          </a:xfrm>
          <a:prstGeom prst="bevel">
            <a:avLst>
              <a:gd name="adj" fmla="val 3097"/>
            </a:avLst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69863" indent="-169863">
              <a:spcBef>
                <a:spcPct val="50000"/>
              </a:spcBef>
            </a:pPr>
            <a:r>
              <a:rPr kumimoji="1" lang="en-US" sz="1600" b="1">
                <a:latin typeface="Arial (W1)" pitchFamily="34" charset="0"/>
              </a:rPr>
              <a:t>Phase 3. Design</a:t>
            </a:r>
          </a:p>
        </p:txBody>
      </p:sp>
      <p:sp>
        <p:nvSpPr>
          <p:cNvPr id="7183" name="AutoShape 15"/>
          <p:cNvSpPr>
            <a:spLocks noChangeArrowheads="1"/>
          </p:cNvSpPr>
          <p:nvPr/>
        </p:nvSpPr>
        <p:spPr bwMode="auto">
          <a:xfrm>
            <a:off x="4811713" y="4629150"/>
            <a:ext cx="2895600" cy="1485900"/>
          </a:xfrm>
          <a:prstGeom prst="bevel">
            <a:avLst>
              <a:gd name="adj" fmla="val 3097"/>
            </a:avLst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69863" indent="-169863">
              <a:spcBef>
                <a:spcPct val="50000"/>
              </a:spcBef>
            </a:pPr>
            <a:r>
              <a:rPr kumimoji="1" lang="en-US" sz="1600" b="1">
                <a:latin typeface="Arial (W1)" pitchFamily="34" charset="0"/>
              </a:rPr>
              <a:t>Phase 4. Implementation</a:t>
            </a:r>
          </a:p>
        </p:txBody>
      </p:sp>
      <p:sp>
        <p:nvSpPr>
          <p:cNvPr id="7184" name="AutoShape 16"/>
          <p:cNvSpPr>
            <a:spLocks noChangeArrowheads="1"/>
          </p:cNvSpPr>
          <p:nvPr/>
        </p:nvSpPr>
        <p:spPr bwMode="auto">
          <a:xfrm>
            <a:off x="1219200" y="4648200"/>
            <a:ext cx="2868613" cy="1409700"/>
          </a:xfrm>
          <a:prstGeom prst="bevel">
            <a:avLst>
              <a:gd name="adj" fmla="val 3097"/>
            </a:avLst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69863" indent="-169863">
              <a:spcBef>
                <a:spcPct val="50000"/>
              </a:spcBef>
            </a:pPr>
            <a:r>
              <a:rPr kumimoji="1" lang="en-US" sz="1600" b="1">
                <a:latin typeface="Arial (W1)" pitchFamily="34" charset="0"/>
              </a:rPr>
              <a:t>Phase 5. Support</a:t>
            </a:r>
          </a:p>
        </p:txBody>
      </p:sp>
      <p:sp>
        <p:nvSpPr>
          <p:cNvPr id="7185" name="Arc 17"/>
          <p:cNvSpPr>
            <a:spLocks/>
          </p:cNvSpPr>
          <p:nvPr/>
        </p:nvSpPr>
        <p:spPr bwMode="auto">
          <a:xfrm rot="-606245">
            <a:off x="6310313" y="1820863"/>
            <a:ext cx="1554162" cy="2003425"/>
          </a:xfrm>
          <a:custGeom>
            <a:avLst/>
            <a:gdLst>
              <a:gd name="T0" fmla="*/ 34740645 w 15463"/>
              <a:gd name="T1" fmla="*/ 0 h 21324"/>
              <a:gd name="T2" fmla="*/ 156206408 w 15463"/>
              <a:gd name="T3" fmla="*/ 55097573 h 21324"/>
              <a:gd name="T4" fmla="*/ 0 w 15463"/>
              <a:gd name="T5" fmla="*/ 188225064 h 21324"/>
              <a:gd name="T6" fmla="*/ 0 60000 65536"/>
              <a:gd name="T7" fmla="*/ 0 60000 65536"/>
              <a:gd name="T8" fmla="*/ 0 60000 65536"/>
              <a:gd name="T9" fmla="*/ 0 w 15463"/>
              <a:gd name="T10" fmla="*/ 0 h 21324"/>
              <a:gd name="T11" fmla="*/ 15463 w 15463"/>
              <a:gd name="T12" fmla="*/ 21324 h 213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463" h="21324" fill="none" extrusionOk="0">
                <a:moveTo>
                  <a:pt x="3439" y="-1"/>
                </a:moveTo>
                <a:cubicBezTo>
                  <a:pt x="8012" y="737"/>
                  <a:pt x="12228" y="2925"/>
                  <a:pt x="15462" y="6242"/>
                </a:cubicBezTo>
              </a:path>
              <a:path w="15463" h="21324" stroke="0" extrusionOk="0">
                <a:moveTo>
                  <a:pt x="3439" y="-1"/>
                </a:moveTo>
                <a:cubicBezTo>
                  <a:pt x="8012" y="737"/>
                  <a:pt x="12228" y="2925"/>
                  <a:pt x="15462" y="6242"/>
                </a:cubicBezTo>
                <a:lnTo>
                  <a:pt x="0" y="21324"/>
                </a:lnTo>
                <a:close/>
              </a:path>
            </a:pathLst>
          </a:custGeom>
          <a:noFill/>
          <a:ln w="76200">
            <a:solidFill>
              <a:srgbClr val="3399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86" name="Arc 18"/>
          <p:cNvSpPr>
            <a:spLocks/>
          </p:cNvSpPr>
          <p:nvPr/>
        </p:nvSpPr>
        <p:spPr bwMode="auto">
          <a:xfrm rot="5277453">
            <a:off x="6773862" y="3689351"/>
            <a:ext cx="1895475" cy="1974850"/>
          </a:xfrm>
          <a:custGeom>
            <a:avLst/>
            <a:gdLst>
              <a:gd name="T0" fmla="*/ 49953905 w 18857"/>
              <a:gd name="T1" fmla="*/ 0 h 21027"/>
              <a:gd name="T2" fmla="*/ 190530038 w 18857"/>
              <a:gd name="T3" fmla="*/ 92557875 h 21027"/>
              <a:gd name="T4" fmla="*/ 0 w 18857"/>
              <a:gd name="T5" fmla="*/ 185477342 h 21027"/>
              <a:gd name="T6" fmla="*/ 0 60000 65536"/>
              <a:gd name="T7" fmla="*/ 0 60000 65536"/>
              <a:gd name="T8" fmla="*/ 0 60000 65536"/>
              <a:gd name="T9" fmla="*/ 0 w 18857"/>
              <a:gd name="T10" fmla="*/ 0 h 21027"/>
              <a:gd name="T11" fmla="*/ 18857 w 18857"/>
              <a:gd name="T12" fmla="*/ 21027 h 210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857" h="21027" fill="none" extrusionOk="0">
                <a:moveTo>
                  <a:pt x="4943" y="0"/>
                </a:moveTo>
                <a:cubicBezTo>
                  <a:pt x="10849" y="1388"/>
                  <a:pt x="15898" y="5196"/>
                  <a:pt x="18857" y="10492"/>
                </a:cubicBezTo>
              </a:path>
              <a:path w="18857" h="21027" stroke="0" extrusionOk="0">
                <a:moveTo>
                  <a:pt x="4943" y="0"/>
                </a:moveTo>
                <a:cubicBezTo>
                  <a:pt x="10849" y="1388"/>
                  <a:pt x="15898" y="5196"/>
                  <a:pt x="18857" y="10492"/>
                </a:cubicBezTo>
                <a:lnTo>
                  <a:pt x="0" y="21027"/>
                </a:lnTo>
                <a:close/>
              </a:path>
            </a:pathLst>
          </a:custGeom>
          <a:noFill/>
          <a:ln w="76200">
            <a:solidFill>
              <a:srgbClr val="3399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87" name="Arc 19"/>
          <p:cNvSpPr>
            <a:spLocks/>
          </p:cNvSpPr>
          <p:nvPr/>
        </p:nvSpPr>
        <p:spPr bwMode="auto">
          <a:xfrm rot="7787372">
            <a:off x="3669507" y="4849019"/>
            <a:ext cx="2157412" cy="1860550"/>
          </a:xfrm>
          <a:custGeom>
            <a:avLst/>
            <a:gdLst>
              <a:gd name="T0" fmla="*/ 86915118 w 21454"/>
              <a:gd name="T1" fmla="*/ 0 h 19816"/>
              <a:gd name="T2" fmla="*/ 216949147 w 21454"/>
              <a:gd name="T3" fmla="*/ 152624051 h 19816"/>
              <a:gd name="T4" fmla="*/ 0 w 21454"/>
              <a:gd name="T5" fmla="*/ 174689436 h 19816"/>
              <a:gd name="T6" fmla="*/ 0 60000 65536"/>
              <a:gd name="T7" fmla="*/ 0 60000 65536"/>
              <a:gd name="T8" fmla="*/ 0 60000 65536"/>
              <a:gd name="T9" fmla="*/ 0 w 21454"/>
              <a:gd name="T10" fmla="*/ 0 h 19816"/>
              <a:gd name="T11" fmla="*/ 21454 w 21454"/>
              <a:gd name="T12" fmla="*/ 19816 h 19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454" h="19816" fill="none" extrusionOk="0">
                <a:moveTo>
                  <a:pt x="8595" y="-1"/>
                </a:moveTo>
                <a:cubicBezTo>
                  <a:pt x="15662" y="3064"/>
                  <a:pt x="20561" y="9661"/>
                  <a:pt x="21454" y="17312"/>
                </a:cubicBezTo>
              </a:path>
              <a:path w="21454" h="19816" stroke="0" extrusionOk="0">
                <a:moveTo>
                  <a:pt x="8595" y="-1"/>
                </a:moveTo>
                <a:cubicBezTo>
                  <a:pt x="15662" y="3064"/>
                  <a:pt x="20561" y="9661"/>
                  <a:pt x="21454" y="17312"/>
                </a:cubicBezTo>
                <a:lnTo>
                  <a:pt x="0" y="19816"/>
                </a:lnTo>
                <a:close/>
              </a:path>
            </a:pathLst>
          </a:custGeom>
          <a:noFill/>
          <a:ln w="76200">
            <a:solidFill>
              <a:srgbClr val="3399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88" name="Arc 20"/>
          <p:cNvSpPr>
            <a:spLocks/>
          </p:cNvSpPr>
          <p:nvPr/>
        </p:nvSpPr>
        <p:spPr bwMode="auto">
          <a:xfrm rot="-9450833">
            <a:off x="639763" y="3248025"/>
            <a:ext cx="1689100" cy="1860550"/>
          </a:xfrm>
          <a:custGeom>
            <a:avLst/>
            <a:gdLst>
              <a:gd name="T0" fmla="*/ 86842281 w 16804"/>
              <a:gd name="T1" fmla="*/ 0 h 19816"/>
              <a:gd name="T2" fmla="*/ 169784476 w 16804"/>
              <a:gd name="T3" fmla="*/ 55044434 h 19816"/>
              <a:gd name="T4" fmla="*/ 0 w 16804"/>
              <a:gd name="T5" fmla="*/ 174689436 h 19816"/>
              <a:gd name="T6" fmla="*/ 0 60000 65536"/>
              <a:gd name="T7" fmla="*/ 0 60000 65536"/>
              <a:gd name="T8" fmla="*/ 0 60000 65536"/>
              <a:gd name="T9" fmla="*/ 0 w 16804"/>
              <a:gd name="T10" fmla="*/ 0 h 19816"/>
              <a:gd name="T11" fmla="*/ 16804 w 16804"/>
              <a:gd name="T12" fmla="*/ 19816 h 19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04" h="19816" fill="none" extrusionOk="0">
                <a:moveTo>
                  <a:pt x="8595" y="-1"/>
                </a:moveTo>
                <a:cubicBezTo>
                  <a:pt x="11795" y="1387"/>
                  <a:pt x="14611" y="3530"/>
                  <a:pt x="16803" y="6244"/>
                </a:cubicBezTo>
              </a:path>
              <a:path w="16804" h="19816" stroke="0" extrusionOk="0">
                <a:moveTo>
                  <a:pt x="8595" y="-1"/>
                </a:moveTo>
                <a:cubicBezTo>
                  <a:pt x="11795" y="1387"/>
                  <a:pt x="14611" y="3530"/>
                  <a:pt x="16803" y="6244"/>
                </a:cubicBezTo>
                <a:lnTo>
                  <a:pt x="0" y="19816"/>
                </a:lnTo>
                <a:close/>
              </a:path>
            </a:pathLst>
          </a:custGeom>
          <a:noFill/>
          <a:ln w="76200">
            <a:solidFill>
              <a:srgbClr val="3399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91" name="Rectangle 23"/>
          <p:cNvSpPr>
            <a:spLocks noChangeArrowheads="1"/>
          </p:cNvSpPr>
          <p:nvPr/>
        </p:nvSpPr>
        <p:spPr bwMode="auto">
          <a:xfrm>
            <a:off x="381000" y="2541588"/>
            <a:ext cx="21336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69863" indent="-169863">
              <a:spcBef>
                <a:spcPct val="20000"/>
              </a:spcBef>
              <a:buSzPct val="70000"/>
              <a:buFont typeface="Wingdings" pitchFamily="2" charset="2"/>
              <a:buChar char="§"/>
            </a:pPr>
            <a:r>
              <a:rPr kumimoji="1" lang="en-US" sz="1400">
                <a:latin typeface="Times New Roman" pitchFamily="18" charset="0"/>
              </a:rPr>
              <a:t>Review project requests</a:t>
            </a:r>
          </a:p>
          <a:p>
            <a:pPr marL="169863" indent="-169863">
              <a:spcBef>
                <a:spcPct val="20000"/>
              </a:spcBef>
              <a:buSzPct val="70000"/>
              <a:buFont typeface="Wingdings" pitchFamily="2" charset="2"/>
              <a:buChar char="§"/>
            </a:pPr>
            <a:r>
              <a:rPr kumimoji="1" lang="en-US" sz="1400">
                <a:latin typeface="Times New Roman" pitchFamily="18" charset="0"/>
              </a:rPr>
              <a:t>Prioritize project requests</a:t>
            </a:r>
          </a:p>
          <a:p>
            <a:pPr marL="169863" indent="-169863">
              <a:spcBef>
                <a:spcPct val="20000"/>
              </a:spcBef>
              <a:buSzPct val="70000"/>
              <a:buFont typeface="Wingdings" pitchFamily="2" charset="2"/>
              <a:buChar char="§"/>
            </a:pPr>
            <a:r>
              <a:rPr kumimoji="1" lang="en-US" sz="1400">
                <a:latin typeface="Times New Roman" pitchFamily="18" charset="0"/>
              </a:rPr>
              <a:t>Allocate resources</a:t>
            </a:r>
          </a:p>
          <a:p>
            <a:pPr marL="169863" indent="-169863">
              <a:spcBef>
                <a:spcPct val="20000"/>
              </a:spcBef>
              <a:buSzPct val="70000"/>
              <a:buFont typeface="Wingdings" pitchFamily="2" charset="2"/>
              <a:buChar char="§"/>
            </a:pPr>
            <a:r>
              <a:rPr kumimoji="1" lang="en-US" sz="1400">
                <a:latin typeface="Times New Roman" pitchFamily="18" charset="0"/>
              </a:rPr>
              <a:t>Identify project development team</a:t>
            </a:r>
          </a:p>
        </p:txBody>
      </p:sp>
      <p:sp>
        <p:nvSpPr>
          <p:cNvPr id="7192" name="Rectangle 24"/>
          <p:cNvSpPr>
            <a:spLocks noChangeArrowheads="1"/>
          </p:cNvSpPr>
          <p:nvPr/>
        </p:nvSpPr>
        <p:spPr bwMode="auto">
          <a:xfrm>
            <a:off x="3276600" y="2076450"/>
            <a:ext cx="3048000" cy="132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69863" indent="-169863">
              <a:spcBef>
                <a:spcPct val="20000"/>
              </a:spcBef>
              <a:buSzPct val="70000"/>
              <a:buFont typeface="Wingdings" pitchFamily="2" charset="2"/>
              <a:buChar char="§"/>
            </a:pPr>
            <a:r>
              <a:rPr kumimoji="1" lang="en-US" sz="1400">
                <a:latin typeface="Times New Roman" pitchFamily="18" charset="0"/>
              </a:rPr>
              <a:t>Conduct preliminary investigation</a:t>
            </a:r>
          </a:p>
          <a:p>
            <a:pPr marL="169863" indent="-169863">
              <a:spcBef>
                <a:spcPct val="20000"/>
              </a:spcBef>
              <a:buSzPct val="70000"/>
              <a:buFont typeface="Wingdings" pitchFamily="2" charset="2"/>
              <a:buChar char="§"/>
            </a:pPr>
            <a:r>
              <a:rPr kumimoji="1" lang="en-US" sz="1400">
                <a:latin typeface="Times New Roman" pitchFamily="18" charset="0"/>
              </a:rPr>
              <a:t>Perform detailed analysis activities:</a:t>
            </a:r>
          </a:p>
          <a:p>
            <a:pPr lvl="1">
              <a:spcBef>
                <a:spcPct val="20000"/>
              </a:spcBef>
            </a:pPr>
            <a:r>
              <a:rPr kumimoji="1" lang="en-US" sz="1400">
                <a:latin typeface="Times New Roman" pitchFamily="18" charset="0"/>
              </a:rPr>
              <a:t>Study current system</a:t>
            </a:r>
          </a:p>
          <a:p>
            <a:pPr lvl="1">
              <a:spcBef>
                <a:spcPct val="20000"/>
              </a:spcBef>
            </a:pPr>
            <a:r>
              <a:rPr kumimoji="1" lang="en-US" sz="1400">
                <a:latin typeface="Times New Roman" pitchFamily="18" charset="0"/>
              </a:rPr>
              <a:t>Determine user requirements</a:t>
            </a:r>
          </a:p>
          <a:p>
            <a:pPr lvl="1">
              <a:spcBef>
                <a:spcPct val="20000"/>
              </a:spcBef>
            </a:pPr>
            <a:r>
              <a:rPr kumimoji="1" lang="en-US" sz="1400">
                <a:latin typeface="Times New Roman" pitchFamily="18" charset="0"/>
              </a:rPr>
              <a:t>Recommend solution</a:t>
            </a:r>
          </a:p>
        </p:txBody>
      </p:sp>
      <p:sp>
        <p:nvSpPr>
          <p:cNvPr id="7193" name="Rectangle 25"/>
          <p:cNvSpPr>
            <a:spLocks noChangeArrowheads="1"/>
          </p:cNvSpPr>
          <p:nvPr/>
        </p:nvSpPr>
        <p:spPr bwMode="auto">
          <a:xfrm>
            <a:off x="7162800" y="2667000"/>
            <a:ext cx="1752600" cy="119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69863" indent="-169863">
              <a:spcBef>
                <a:spcPct val="20000"/>
              </a:spcBef>
              <a:buSzPct val="70000"/>
              <a:buFont typeface="Wingdings" pitchFamily="2" charset="2"/>
              <a:buChar char="§"/>
            </a:pPr>
            <a:r>
              <a:rPr kumimoji="1" lang="en-US" sz="1400">
                <a:latin typeface="Times New Roman" pitchFamily="18" charset="0"/>
              </a:rPr>
              <a:t>Acquire hardware and software, if necessary</a:t>
            </a:r>
          </a:p>
          <a:p>
            <a:pPr marL="169863" indent="-169863">
              <a:spcBef>
                <a:spcPct val="20000"/>
              </a:spcBef>
              <a:buSzPct val="70000"/>
              <a:buFont typeface="Wingdings" pitchFamily="2" charset="2"/>
              <a:buChar char="§"/>
            </a:pPr>
            <a:r>
              <a:rPr kumimoji="1" lang="en-US" sz="1400">
                <a:latin typeface="Times New Roman" pitchFamily="18" charset="0"/>
              </a:rPr>
              <a:t>Develop details of system</a:t>
            </a:r>
          </a:p>
        </p:txBody>
      </p:sp>
      <p:sp>
        <p:nvSpPr>
          <p:cNvPr id="7194" name="Rectangle 26"/>
          <p:cNvSpPr>
            <a:spLocks noChangeArrowheads="1"/>
          </p:cNvSpPr>
          <p:nvPr/>
        </p:nvSpPr>
        <p:spPr bwMode="auto">
          <a:xfrm>
            <a:off x="4876800" y="4953000"/>
            <a:ext cx="2667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69863" indent="-169863">
              <a:spcBef>
                <a:spcPct val="20000"/>
              </a:spcBef>
              <a:buSzPct val="70000"/>
              <a:buFont typeface="Wingdings" pitchFamily="2" charset="2"/>
              <a:buChar char="§"/>
            </a:pPr>
            <a:r>
              <a:rPr kumimoji="1" lang="en-US" sz="1400">
                <a:latin typeface="Times New Roman" pitchFamily="18" charset="0"/>
              </a:rPr>
              <a:t>Develop programs, if necessary</a:t>
            </a:r>
          </a:p>
          <a:p>
            <a:pPr marL="169863" indent="-169863">
              <a:spcBef>
                <a:spcPct val="20000"/>
              </a:spcBef>
              <a:buSzPct val="70000"/>
              <a:buFont typeface="Wingdings" pitchFamily="2" charset="2"/>
              <a:buChar char="§"/>
            </a:pPr>
            <a:r>
              <a:rPr kumimoji="1" lang="en-US" sz="1400">
                <a:latin typeface="Times New Roman" pitchFamily="18" charset="0"/>
              </a:rPr>
              <a:t>Install and test new system</a:t>
            </a:r>
          </a:p>
          <a:p>
            <a:pPr marL="169863" indent="-169863">
              <a:spcBef>
                <a:spcPct val="20000"/>
              </a:spcBef>
              <a:buSzPct val="70000"/>
              <a:buFont typeface="Wingdings" pitchFamily="2" charset="2"/>
              <a:buChar char="§"/>
            </a:pPr>
            <a:r>
              <a:rPr kumimoji="1" lang="en-US" sz="1400">
                <a:latin typeface="Times New Roman" pitchFamily="18" charset="0"/>
              </a:rPr>
              <a:t>Train users</a:t>
            </a:r>
          </a:p>
          <a:p>
            <a:pPr marL="169863" indent="-169863">
              <a:spcBef>
                <a:spcPct val="20000"/>
              </a:spcBef>
              <a:buSzPct val="70000"/>
              <a:buFont typeface="Wingdings" pitchFamily="2" charset="2"/>
              <a:buChar char="§"/>
            </a:pPr>
            <a:r>
              <a:rPr kumimoji="1" lang="en-US" sz="1400">
                <a:latin typeface="Times New Roman" pitchFamily="18" charset="0"/>
              </a:rPr>
              <a:t>Convert to new system</a:t>
            </a:r>
          </a:p>
        </p:txBody>
      </p:sp>
      <p:sp>
        <p:nvSpPr>
          <p:cNvPr id="7195" name="Rectangle 27"/>
          <p:cNvSpPr>
            <a:spLocks noChangeArrowheads="1"/>
          </p:cNvSpPr>
          <p:nvPr/>
        </p:nvSpPr>
        <p:spPr bwMode="auto">
          <a:xfrm>
            <a:off x="1265238" y="4991100"/>
            <a:ext cx="2773362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69863" indent="-169863">
              <a:spcBef>
                <a:spcPct val="20000"/>
              </a:spcBef>
              <a:buSzPct val="70000"/>
              <a:buFont typeface="Wingdings" pitchFamily="2" charset="2"/>
              <a:buChar char="§"/>
            </a:pPr>
            <a:r>
              <a:rPr kumimoji="1" lang="en-US" sz="1400">
                <a:latin typeface="Times New Roman" pitchFamily="18" charset="0"/>
              </a:rPr>
              <a:t>Conduct post-implementation system review</a:t>
            </a:r>
          </a:p>
          <a:p>
            <a:pPr marL="169863" indent="-169863">
              <a:spcBef>
                <a:spcPct val="20000"/>
              </a:spcBef>
              <a:buSzPct val="70000"/>
              <a:buFont typeface="Wingdings" pitchFamily="2" charset="2"/>
              <a:buChar char="§"/>
            </a:pPr>
            <a:r>
              <a:rPr kumimoji="1" lang="en-US" sz="1400">
                <a:latin typeface="Times New Roman" pitchFamily="18" charset="0"/>
              </a:rPr>
              <a:t>Identify errors and enhancements</a:t>
            </a:r>
          </a:p>
          <a:p>
            <a:pPr marL="169863" indent="-169863">
              <a:spcBef>
                <a:spcPct val="20000"/>
              </a:spcBef>
              <a:buSzPct val="70000"/>
              <a:buFont typeface="Wingdings" pitchFamily="2" charset="2"/>
              <a:buChar char="§"/>
            </a:pPr>
            <a:r>
              <a:rPr kumimoji="1" lang="en-US" sz="1400">
                <a:latin typeface="Times New Roman" pitchFamily="18" charset="0"/>
              </a:rPr>
              <a:t>Monitor system performance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9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6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9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1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6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6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9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15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6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6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9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1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4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65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1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1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7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40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7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65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7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9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bldLvl="5" autoUpdateAnimBg="0" advAuto="1000"/>
      <p:bldP spid="7177" grpId="0" animBg="1"/>
      <p:bldP spid="7178" grpId="0" animBg="1" autoUpdateAnimBg="0"/>
      <p:bldP spid="7181" grpId="0" animBg="1" autoUpdateAnimBg="0"/>
      <p:bldP spid="7182" grpId="0" animBg="1" autoUpdateAnimBg="0"/>
      <p:bldP spid="7183" grpId="0" animBg="1" autoUpdateAnimBg="0"/>
      <p:bldP spid="7184" grpId="0" animBg="1" autoUpdateAnimBg="0"/>
      <p:bldP spid="7185" grpId="0" animBg="1"/>
      <p:bldP spid="7186" grpId="0" animBg="1"/>
      <p:bldP spid="7187" grpId="0" animBg="1"/>
      <p:bldP spid="7188" grpId="0" animBg="1"/>
      <p:bldP spid="7191" grpId="0" build="p" autoUpdateAnimBg="0" advAuto="2000"/>
      <p:bldP spid="7192" grpId="0" build="p" bldLvl="2" autoUpdateAnimBg="0" advAuto="2000"/>
      <p:bldP spid="7193" grpId="0" build="p" autoUpdateAnimBg="0" advAuto="2000"/>
      <p:bldP spid="7194" grpId="0" build="p" autoUpdateAnimBg="0" advAuto="2000"/>
      <p:bldP spid="7195" grpId="0" build="p" autoUpdateAnimBg="0" advAuto="200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1" name="AutoShape 15"/>
          <p:cNvSpPr>
            <a:spLocks noChangeArrowheads="1"/>
          </p:cNvSpPr>
          <p:nvPr/>
        </p:nvSpPr>
        <p:spPr bwMode="auto">
          <a:xfrm rot="10800000">
            <a:off x="2254250" y="1905000"/>
            <a:ext cx="4953000" cy="823913"/>
          </a:xfrm>
          <a:custGeom>
            <a:avLst/>
            <a:gdLst>
              <a:gd name="T0" fmla="*/ 1058823982 w 21600"/>
              <a:gd name="T1" fmla="*/ 15713736 h 21600"/>
              <a:gd name="T2" fmla="*/ 567875232 w 21600"/>
              <a:gd name="T3" fmla="*/ 31427435 h 21600"/>
              <a:gd name="T4" fmla="*/ 76926053 w 21600"/>
              <a:gd name="T5" fmla="*/ 15713736 h 21600"/>
              <a:gd name="T6" fmla="*/ 567875232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263 w 21600"/>
              <a:gd name="T13" fmla="*/ 3263 h 21600"/>
              <a:gd name="T14" fmla="*/ 18337 w 21600"/>
              <a:gd name="T15" fmla="*/ 18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925" y="21600"/>
                </a:lnTo>
                <a:lnTo>
                  <a:pt x="18675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94439"/>
          </a:soli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3630600" prstMaterial="legacyMatte">
            <a:bevelT w="13500" h="13500" prst="angle"/>
            <a:bevelB w="13500" h="13500" prst="angle"/>
            <a:extrusionClr>
              <a:srgbClr val="D94439"/>
            </a:extrusionClr>
          </a:sp3d>
        </p:spPr>
        <p:txBody>
          <a:bodyPr rot="10800000" lIns="0" tIns="640080" rIns="0" bIns="0">
            <a:flatTx/>
          </a:bodyPr>
          <a:lstStyle/>
          <a:p>
            <a:pPr algn="ctr"/>
            <a:r>
              <a:rPr lang="en-US" b="1">
                <a:solidFill>
                  <a:srgbClr val="FAE8C4"/>
                </a:solidFill>
                <a:latin typeface="Times New Roman" pitchFamily="18" charset="0"/>
              </a:rPr>
              <a:t>Arrange tasks into </a:t>
            </a:r>
            <a:r>
              <a:rPr lang="en-US" b="1">
                <a:solidFill>
                  <a:srgbClr val="9F9FFF"/>
                </a:solidFill>
                <a:latin typeface="Times New Roman" pitchFamily="18" charset="0"/>
              </a:rPr>
              <a:t>phases</a:t>
            </a:r>
            <a:r>
              <a:rPr lang="en-US" b="1">
                <a:solidFill>
                  <a:srgbClr val="FAE8C4"/>
                </a:solidFill>
                <a:latin typeface="Times New Roman" pitchFamily="18" charset="0"/>
              </a:rPr>
              <a:t> (groups of activities)</a:t>
            </a:r>
          </a:p>
          <a:p>
            <a:pPr algn="ctr"/>
            <a:endParaRPr 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7381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are guidelines for system development?</a:t>
            </a:r>
            <a:endParaRPr lang="en-US" smtClean="0">
              <a:latin typeface="Arial Unicode MS" pitchFamily="34" charset="-128"/>
            </a:endParaRPr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 rot="10800000">
            <a:off x="1154113" y="2971800"/>
            <a:ext cx="6977062" cy="1092200"/>
          </a:xfrm>
          <a:custGeom>
            <a:avLst/>
            <a:gdLst>
              <a:gd name="T0" fmla="*/ 2101029699 w 21600"/>
              <a:gd name="T1" fmla="*/ 27613448 h 21600"/>
              <a:gd name="T2" fmla="*/ 1126837420 w 21600"/>
              <a:gd name="T3" fmla="*/ 55226896 h 21600"/>
              <a:gd name="T4" fmla="*/ 152644858 w 21600"/>
              <a:gd name="T5" fmla="*/ 27613448 h 21600"/>
              <a:gd name="T6" fmla="*/ 112683742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263 w 21600"/>
              <a:gd name="T13" fmla="*/ 3263 h 21600"/>
              <a:gd name="T14" fmla="*/ 18337 w 21600"/>
              <a:gd name="T15" fmla="*/ 18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925" y="21600"/>
                </a:lnTo>
                <a:lnTo>
                  <a:pt x="18675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94439"/>
          </a:soli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3630600" prstMaterial="legacyMatte">
            <a:bevelT w="13500" h="13500" prst="angle"/>
            <a:bevelB w="13500" h="13500" prst="angle"/>
            <a:extrusionClr>
              <a:srgbClr val="D94439"/>
            </a:extrusionClr>
          </a:sp3d>
        </p:spPr>
        <p:txBody>
          <a:bodyPr rot="10800000" lIns="0" tIns="0" rIns="0" bIns="0" anchorCtr="1">
            <a:flatTx/>
          </a:bodyPr>
          <a:lstStyle/>
          <a:p>
            <a:pPr algn="ctr">
              <a:spcBef>
                <a:spcPct val="50000"/>
              </a:spcBef>
              <a:buClr>
                <a:schemeClr val="accent1"/>
              </a:buClr>
              <a:buSzPct val="80000"/>
              <a:buFont typeface="Monotype Sorts" pitchFamily="2" charset="2"/>
              <a:buNone/>
            </a:pPr>
            <a:r>
              <a:rPr lang="en-US" b="1">
                <a:solidFill>
                  <a:srgbClr val="FAE8C4"/>
                </a:solidFill>
                <a:latin typeface="Times New Roman" pitchFamily="18" charset="0"/>
              </a:rPr>
              <a:t>Involve </a:t>
            </a:r>
            <a:r>
              <a:rPr lang="en-US" b="1">
                <a:solidFill>
                  <a:srgbClr val="9F9FFF"/>
                </a:solidFill>
                <a:latin typeface="Times New Roman" pitchFamily="18" charset="0"/>
              </a:rPr>
              <a:t>users</a:t>
            </a:r>
            <a:r>
              <a:rPr lang="en-US" b="1">
                <a:solidFill>
                  <a:srgbClr val="FAE8C4"/>
                </a:solidFill>
                <a:latin typeface="Times New Roman" pitchFamily="18" charset="0"/>
              </a:rPr>
              <a:t> (anyone for whom system is being built)</a:t>
            </a:r>
          </a:p>
          <a:p>
            <a:pPr algn="ctr"/>
            <a:endParaRPr lang="en-US"/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 rot="10800000">
            <a:off x="153988" y="4343400"/>
            <a:ext cx="8836025" cy="1147763"/>
          </a:xfrm>
          <a:custGeom>
            <a:avLst/>
            <a:gdLst>
              <a:gd name="T0" fmla="*/ 2147483647 w 21600"/>
              <a:gd name="T1" fmla="*/ 30494471 h 21600"/>
              <a:gd name="T2" fmla="*/ 1807299446 w 21600"/>
              <a:gd name="T3" fmla="*/ 60988889 h 21600"/>
              <a:gd name="T4" fmla="*/ 175040416 w 21600"/>
              <a:gd name="T5" fmla="*/ 30494471 h 21600"/>
              <a:gd name="T6" fmla="*/ 18072994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846 w 21600"/>
              <a:gd name="T13" fmla="*/ 2846 h 21600"/>
              <a:gd name="T14" fmla="*/ 18754 w 21600"/>
              <a:gd name="T15" fmla="*/ 1875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091" y="21600"/>
                </a:lnTo>
                <a:lnTo>
                  <a:pt x="19509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94439"/>
          </a:soli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3630600" prstMaterial="legacyMatte">
            <a:bevelT w="13500" h="13500" prst="angle"/>
            <a:bevelB w="13500" h="13500" prst="angle"/>
            <a:extrusionClr>
              <a:srgbClr val="D94439"/>
            </a:extrusionClr>
          </a:sp3d>
        </p:spPr>
        <p:txBody>
          <a:bodyPr rot="10800000" lIns="0" tIns="182880" rIns="0" bIns="0">
            <a:flatTx/>
          </a:bodyPr>
          <a:lstStyle/>
          <a:p>
            <a:pPr algn="ctr"/>
            <a:r>
              <a:rPr lang="en-US" b="1">
                <a:solidFill>
                  <a:srgbClr val="FAE8C4"/>
                </a:solidFill>
                <a:latin typeface="Times New Roman" pitchFamily="18" charset="0"/>
              </a:rPr>
              <a:t>Develop clearly defined </a:t>
            </a:r>
            <a:r>
              <a:rPr lang="en-US" b="1">
                <a:solidFill>
                  <a:srgbClr val="9F9FFF"/>
                </a:solidFill>
                <a:latin typeface="Times New Roman" pitchFamily="18" charset="0"/>
              </a:rPr>
              <a:t>standards</a:t>
            </a:r>
            <a:r>
              <a:rPr lang="en-US" b="1">
                <a:solidFill>
                  <a:srgbClr val="FAE8C4"/>
                </a:solidFill>
                <a:latin typeface="Times New Roman" pitchFamily="18" charset="0"/>
              </a:rPr>
              <a:t> (procedures company expects employees to follow)</a:t>
            </a:r>
          </a:p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1" grpId="0" animBg="1" autoUpdateAnimBg="0"/>
      <p:bldP spid="9219" grpId="0" build="p" bldLvl="5" autoUpdateAnimBg="0" advAuto="1000"/>
      <p:bldP spid="9228" grpId="0" animBg="1" autoUpdateAnimBg="0"/>
      <p:bldP spid="9225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2971800" cy="2643187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mtClean="0"/>
              <a:t>Who participates in the system development life cycle?</a:t>
            </a:r>
            <a:endParaRPr lang="en-US" smtClean="0">
              <a:latin typeface="Arial Unicode MS" pitchFamily="34" charset="-128"/>
            </a:endParaRPr>
          </a:p>
        </p:txBody>
      </p:sp>
      <p:pic>
        <p:nvPicPr>
          <p:cNvPr id="11272" name="Picture 8" descr="Fig12-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1066800"/>
            <a:ext cx="5257800" cy="5173663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bldLvl="5" autoUpdateAnimBg="0" advAuto="100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585787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mtClean="0"/>
              <a:t>What is a </a:t>
            </a:r>
            <a:r>
              <a:rPr lang="en-US" smtClean="0">
                <a:solidFill>
                  <a:schemeClr val="hlink"/>
                </a:solidFill>
              </a:rPr>
              <a:t>systems analyst</a:t>
            </a:r>
            <a:r>
              <a:rPr lang="en-US" smtClean="0"/>
              <a:t>?</a:t>
            </a:r>
            <a:endParaRPr lang="en-US" sz="2400" smtClean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323" name="Oval 11"/>
          <p:cNvSpPr>
            <a:spLocks noChangeArrowheads="1"/>
          </p:cNvSpPr>
          <p:nvPr/>
        </p:nvSpPr>
        <p:spPr bwMode="auto">
          <a:xfrm>
            <a:off x="708025" y="2286000"/>
            <a:ext cx="4724400" cy="1371600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  <a:effectLst/>
          <a:scene3d>
            <a:camera prst="legacyObliqueTopLeft"/>
            <a:lightRig rig="legacyFlat3" dir="r"/>
          </a:scene3d>
          <a:sp3d extrusionH="430200" prstMaterial="legacyMatte">
            <a:bevelT w="13500" h="13500" prst="angle"/>
            <a:bevelB w="13500" h="13500" prst="angle"/>
            <a:extrusionClr>
              <a:srgbClr val="FF9900"/>
            </a:extrusionClr>
          </a:sp3d>
        </p:spPr>
        <p:txBody>
          <a:bodyPr lIns="0" tIns="0" rIns="0" bIns="0" anchor="ctr">
            <a:flatTx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80000"/>
              <a:buFont typeface="Monotype Sorts" pitchFamily="2" charset="2"/>
              <a:buNone/>
              <a:defRPr/>
            </a:pPr>
            <a:r>
              <a:rPr kumimoji="1" lang="en-US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Responsible for designing and developing information system</a:t>
            </a:r>
          </a:p>
        </p:txBody>
      </p:sp>
      <p:sp>
        <p:nvSpPr>
          <p:cNvPr id="13324" name="Oval 12"/>
          <p:cNvSpPr>
            <a:spLocks noChangeArrowheads="1"/>
          </p:cNvSpPr>
          <p:nvPr/>
        </p:nvSpPr>
        <p:spPr bwMode="auto">
          <a:xfrm>
            <a:off x="3810000" y="3733800"/>
            <a:ext cx="4724400" cy="1371600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  <a:effectLst/>
          <a:scene3d>
            <a:camera prst="legacyObliqueTopLeft"/>
            <a:lightRig rig="legacyFlat3" dir="r"/>
          </a:scene3d>
          <a:sp3d extrusionH="430200" prstMaterial="legacyMatte">
            <a:bevelT w="13500" h="13500" prst="angle"/>
            <a:bevelB w="13500" h="13500" prst="angle"/>
            <a:extrusionClr>
              <a:srgbClr val="FF9900"/>
            </a:extrusionClr>
          </a:sp3d>
        </p:spPr>
        <p:txBody>
          <a:bodyPr lIns="0" tIns="0" rIns="0" bIns="0" anchor="ctr">
            <a:flatTx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80000"/>
              <a:buFont typeface="Monotype Sorts" pitchFamily="2" charset="2"/>
              <a:buNone/>
              <a:defRPr/>
            </a:pPr>
            <a:r>
              <a:rPr kumimoji="1" lang="en-US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Liaison between users and IT professionals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5" autoUpdateAnimBg="0" advAuto="1000"/>
      <p:bldP spid="13323" grpId="0" animBg="1" autoUpdateAnimBg="0"/>
      <p:bldP spid="13324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8143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is the</a:t>
            </a:r>
            <a:r>
              <a:rPr lang="en-US" smtClean="0">
                <a:solidFill>
                  <a:schemeClr val="hlink"/>
                </a:solidFill>
              </a:rPr>
              <a:t> project team</a:t>
            </a:r>
            <a:r>
              <a:rPr lang="en-US" smtClean="0"/>
              <a:t>?</a:t>
            </a:r>
            <a:endParaRPr lang="en-US" smtClean="0">
              <a:latin typeface="Arial Unicode MS" pitchFamily="34" charset="-128"/>
            </a:endParaRPr>
          </a:p>
          <a:p>
            <a:pPr>
              <a:buFont typeface="Monotype Sorts" pitchFamily="2" charset="2"/>
              <a:buNone/>
            </a:pPr>
            <a:endParaRPr kumimoji="0" lang="en-US" sz="2000" b="0" smtClean="0">
              <a:solidFill>
                <a:schemeClr val="tx1"/>
              </a:solidFill>
              <a:latin typeface="Times" pitchFamily="18" charset="0"/>
            </a:endParaRPr>
          </a:p>
          <a:p>
            <a:pPr>
              <a:buFont typeface="Monotype Sorts" pitchFamily="2" charset="2"/>
              <a:buNone/>
            </a:pPr>
            <a:endParaRPr kumimoji="0" lang="en-US" sz="2000" b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auto">
          <a:xfrm>
            <a:off x="609600" y="3544888"/>
            <a:ext cx="7620000" cy="849312"/>
          </a:xfrm>
          <a:prstGeom prst="roundRect">
            <a:avLst>
              <a:gd name="adj" fmla="val 16667"/>
            </a:avLst>
          </a:prstGeom>
          <a:solidFill>
            <a:srgbClr val="00808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/>
              <a:t>Consists of users, systems analyst, and other IT professionals</a:t>
            </a:r>
          </a:p>
        </p:txBody>
      </p:sp>
      <p:sp>
        <p:nvSpPr>
          <p:cNvPr id="15372" name="AutoShape 12"/>
          <p:cNvSpPr>
            <a:spLocks noChangeArrowheads="1"/>
          </p:cNvSpPr>
          <p:nvPr/>
        </p:nvSpPr>
        <p:spPr bwMode="auto">
          <a:xfrm>
            <a:off x="609600" y="2357438"/>
            <a:ext cx="7620000" cy="849312"/>
          </a:xfrm>
          <a:prstGeom prst="roundRect">
            <a:avLst>
              <a:gd name="adj" fmla="val 16667"/>
            </a:avLst>
          </a:prstGeom>
          <a:solidFill>
            <a:srgbClr val="993366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 b="1"/>
              <a:t>Formed to work on project from beginning to end</a:t>
            </a:r>
          </a:p>
        </p:txBody>
      </p:sp>
      <p:sp>
        <p:nvSpPr>
          <p:cNvPr id="15375" name="AutoShape 15"/>
          <p:cNvSpPr>
            <a:spLocks noChangeArrowheads="1"/>
          </p:cNvSpPr>
          <p:nvPr/>
        </p:nvSpPr>
        <p:spPr bwMode="auto">
          <a:xfrm>
            <a:off x="3048000" y="4306888"/>
            <a:ext cx="5454650" cy="798512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80000"/>
              <a:buFont typeface="Monotype Sorts" pitchFamily="2" charset="2"/>
              <a:buNone/>
            </a:pPr>
            <a:r>
              <a:rPr lang="en-US" sz="1800"/>
              <a:t>Project leader—one member of the team who </a:t>
            </a:r>
            <a:br>
              <a:rPr lang="en-US" sz="1800"/>
            </a:br>
            <a:r>
              <a:rPr lang="en-US" sz="1800"/>
              <a:t>manages and controls project budget and schedule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bldLvl="5" autoUpdateAnimBg="0" advAuto="1000"/>
      <p:bldP spid="15369" grpId="0" animBg="1" autoUpdateAnimBg="0"/>
      <p:bldP spid="15372" grpId="0" animBg="1" autoUpdateAnimBg="0"/>
      <p:bldP spid="15375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5857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is </a:t>
            </a:r>
            <a:r>
              <a:rPr lang="en-US" smtClean="0">
                <a:solidFill>
                  <a:schemeClr val="hlink"/>
                </a:solidFill>
              </a:rPr>
              <a:t>feasibility</a:t>
            </a:r>
            <a:r>
              <a:rPr lang="en-US" smtClean="0"/>
              <a:t>?</a:t>
            </a:r>
            <a:endParaRPr lang="en-US" smtClean="0">
              <a:latin typeface="Arial Unicode MS" pitchFamily="34" charset="-128"/>
            </a:endParaRPr>
          </a:p>
        </p:txBody>
      </p:sp>
      <p:sp>
        <p:nvSpPr>
          <p:cNvPr id="23560" name="Oval 8"/>
          <p:cNvSpPr>
            <a:spLocks noChangeArrowheads="1"/>
          </p:cNvSpPr>
          <p:nvPr/>
        </p:nvSpPr>
        <p:spPr bwMode="auto">
          <a:xfrm>
            <a:off x="1295400" y="1828800"/>
            <a:ext cx="2438400" cy="2438400"/>
          </a:xfrm>
          <a:prstGeom prst="ellipse">
            <a:avLst/>
          </a:prstGeom>
          <a:solidFill>
            <a:srgbClr val="993366"/>
          </a:solidFill>
          <a:ln w="9525">
            <a:round/>
            <a:headEnd/>
            <a:tailEnd/>
          </a:ln>
          <a:scene3d>
            <a:camera prst="legacyObliqueBottomLeft"/>
            <a:lightRig rig="legacyFlat3" dir="r"/>
          </a:scene3d>
          <a:sp3d extrusionH="125400" prstMaterial="legacyMatte">
            <a:bevelT w="13500" h="13500" prst="angle"/>
            <a:bevelB w="13500" h="13500" prst="angle"/>
            <a:extrusionClr>
              <a:srgbClr val="993366"/>
            </a:extrusionClr>
          </a:sp3d>
        </p:spPr>
        <p:txBody>
          <a:bodyPr lIns="0" tIns="0" rIns="0" bIns="0" anchor="ctr">
            <a:flatTx/>
          </a:bodyPr>
          <a:lstStyle/>
          <a:p>
            <a:pPr algn="ctr">
              <a:spcBef>
                <a:spcPct val="50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2000" b="1">
                <a:latin typeface="Times New Roman" pitchFamily="18" charset="0"/>
              </a:rPr>
              <a:t>Measure of how suitable system development will be to the company</a:t>
            </a:r>
          </a:p>
        </p:txBody>
      </p:sp>
      <p:sp>
        <p:nvSpPr>
          <p:cNvPr id="23562" name="Oval 10"/>
          <p:cNvSpPr>
            <a:spLocks noChangeArrowheads="1"/>
          </p:cNvSpPr>
          <p:nvPr/>
        </p:nvSpPr>
        <p:spPr bwMode="auto">
          <a:xfrm>
            <a:off x="6553200" y="1143000"/>
            <a:ext cx="1600200" cy="1600200"/>
          </a:xfrm>
          <a:prstGeom prst="ellipse">
            <a:avLst/>
          </a:prstGeom>
          <a:solidFill>
            <a:srgbClr val="808000"/>
          </a:solidFill>
          <a:ln w="9525">
            <a:round/>
            <a:headEnd/>
            <a:tailEnd/>
          </a:ln>
          <a:scene3d>
            <a:camera prst="legacyObliqueBottomLeft"/>
            <a:lightRig rig="legacyFlat3" dir="r"/>
          </a:scene3d>
          <a:sp3d extrusionH="125400" prstMaterial="legacyMatte">
            <a:bevelT w="13500" h="13500" prst="angle"/>
            <a:bevelB w="13500" h="13500" prst="angle"/>
            <a:extrusionClr>
              <a:srgbClr val="808000"/>
            </a:extrusionClr>
          </a:sp3d>
        </p:spPr>
        <p:txBody>
          <a:bodyPr lIns="0" tIns="0" rIns="0" bIns="0" anchor="ctr" anchorCtr="1">
            <a:flatTx/>
          </a:bodyPr>
          <a:lstStyle/>
          <a:p>
            <a:pPr algn="ctr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1600" b="1">
                <a:latin typeface="Times New Roman" pitchFamily="18" charset="0"/>
              </a:rPr>
              <a:t>Operational feasibility</a:t>
            </a:r>
          </a:p>
        </p:txBody>
      </p:sp>
      <p:sp>
        <p:nvSpPr>
          <p:cNvPr id="23564" name="Oval 12"/>
          <p:cNvSpPr>
            <a:spLocks noChangeArrowheads="1"/>
          </p:cNvSpPr>
          <p:nvPr/>
        </p:nvSpPr>
        <p:spPr bwMode="auto">
          <a:xfrm>
            <a:off x="6872288" y="2825750"/>
            <a:ext cx="1600200" cy="1600200"/>
          </a:xfrm>
          <a:prstGeom prst="ellipse">
            <a:avLst/>
          </a:prstGeom>
          <a:solidFill>
            <a:srgbClr val="808000"/>
          </a:solidFill>
          <a:ln w="9525">
            <a:round/>
            <a:headEnd/>
            <a:tailEnd/>
          </a:ln>
          <a:scene3d>
            <a:camera prst="legacyObliqueBottomLeft"/>
            <a:lightRig rig="legacyFlat3" dir="r"/>
          </a:scene3d>
          <a:sp3d extrusionH="125400" prstMaterial="legacyMatte">
            <a:bevelT w="13500" h="13500" prst="angle"/>
            <a:bevelB w="13500" h="13500" prst="angle"/>
            <a:extrusionClr>
              <a:srgbClr val="808000"/>
            </a:extrusionClr>
          </a:sp3d>
        </p:spPr>
        <p:txBody>
          <a:bodyPr lIns="0" tIns="0" rIns="0" bIns="0" anchor="ctr" anchorCtr="1">
            <a:flatTx/>
          </a:bodyPr>
          <a:lstStyle/>
          <a:p>
            <a:pPr algn="ctr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1600" b="1">
                <a:latin typeface="Times New Roman" pitchFamily="18" charset="0"/>
              </a:rPr>
              <a:t>Schedule feasibility</a:t>
            </a:r>
          </a:p>
        </p:txBody>
      </p:sp>
      <p:sp>
        <p:nvSpPr>
          <p:cNvPr id="23561" name="Oval 9"/>
          <p:cNvSpPr>
            <a:spLocks noChangeArrowheads="1"/>
          </p:cNvSpPr>
          <p:nvPr/>
        </p:nvSpPr>
        <p:spPr bwMode="auto">
          <a:xfrm>
            <a:off x="4495800" y="1828800"/>
            <a:ext cx="2438400" cy="2438400"/>
          </a:xfrm>
          <a:prstGeom prst="ellipse">
            <a:avLst/>
          </a:prstGeom>
          <a:solidFill>
            <a:srgbClr val="FF9900"/>
          </a:solidFill>
          <a:ln w="9525">
            <a:round/>
            <a:headEnd/>
            <a:tailEnd/>
          </a:ln>
          <a:scene3d>
            <a:camera prst="legacyObliqueBottomLeft"/>
            <a:lightRig rig="legacyFlat3" dir="r"/>
          </a:scene3d>
          <a:sp3d extrusionH="125400" prstMaterial="legacyMatte">
            <a:bevelT w="13500" h="13500" prst="angle"/>
            <a:bevelB w="13500" h="13500" prst="angle"/>
            <a:extrusionClr>
              <a:srgbClr val="FF9900"/>
            </a:extrusionClr>
          </a:sp3d>
        </p:spPr>
        <p:txBody>
          <a:bodyPr lIns="0" tIns="0" rIns="0" bIns="0" anchor="ctr">
            <a:flatTx/>
          </a:bodyPr>
          <a:lstStyle/>
          <a:p>
            <a:pPr algn="ctr"/>
            <a:r>
              <a:rPr kumimoji="1" lang="en-US" sz="2000" b="1">
                <a:latin typeface="Times New Roman" pitchFamily="18" charset="0"/>
              </a:rPr>
              <a:t>Four feasibility tests:</a:t>
            </a:r>
          </a:p>
        </p:txBody>
      </p:sp>
      <p:sp>
        <p:nvSpPr>
          <p:cNvPr id="23563" name="Oval 11"/>
          <p:cNvSpPr>
            <a:spLocks noChangeArrowheads="1"/>
          </p:cNvSpPr>
          <p:nvPr/>
        </p:nvSpPr>
        <p:spPr bwMode="auto">
          <a:xfrm>
            <a:off x="5695950" y="4086225"/>
            <a:ext cx="1600200" cy="1600200"/>
          </a:xfrm>
          <a:prstGeom prst="ellipse">
            <a:avLst/>
          </a:prstGeom>
          <a:solidFill>
            <a:srgbClr val="808000"/>
          </a:solidFill>
          <a:ln w="9525">
            <a:round/>
            <a:headEnd/>
            <a:tailEnd/>
          </a:ln>
          <a:scene3d>
            <a:camera prst="legacyObliqueBottomLeft"/>
            <a:lightRig rig="legacyFlat3" dir="r"/>
          </a:scene3d>
          <a:sp3d extrusionH="125400" prstMaterial="legacyMatte">
            <a:bevelT w="13500" h="13500" prst="angle"/>
            <a:bevelB w="13500" h="13500" prst="angle"/>
            <a:extrusionClr>
              <a:srgbClr val="808000"/>
            </a:extrusionClr>
          </a:sp3d>
        </p:spPr>
        <p:txBody>
          <a:bodyPr lIns="0" tIns="0" rIns="0" bIns="0" anchor="ctr" anchorCtr="1">
            <a:flatTx/>
          </a:bodyPr>
          <a:lstStyle/>
          <a:p>
            <a:pPr algn="ctr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1600" b="1">
                <a:latin typeface="Times New Roman" pitchFamily="18" charset="0"/>
              </a:rPr>
              <a:t>Technical feasibility</a:t>
            </a:r>
          </a:p>
        </p:txBody>
      </p:sp>
      <p:sp>
        <p:nvSpPr>
          <p:cNvPr id="23566" name="Oval 14"/>
          <p:cNvSpPr>
            <a:spLocks noChangeArrowheads="1"/>
          </p:cNvSpPr>
          <p:nvPr/>
        </p:nvSpPr>
        <p:spPr bwMode="auto">
          <a:xfrm>
            <a:off x="3968750" y="3998913"/>
            <a:ext cx="1600200" cy="1600200"/>
          </a:xfrm>
          <a:prstGeom prst="ellipse">
            <a:avLst/>
          </a:prstGeom>
          <a:solidFill>
            <a:srgbClr val="808000"/>
          </a:solidFill>
          <a:ln w="9525">
            <a:round/>
            <a:headEnd/>
            <a:tailEnd/>
          </a:ln>
          <a:scene3d>
            <a:camera prst="legacyObliqueBottomLeft"/>
            <a:lightRig rig="legacyFlat3" dir="r"/>
          </a:scene3d>
          <a:sp3d extrusionH="125400" prstMaterial="legacyMatte">
            <a:bevelT w="13500" h="13500" prst="angle"/>
            <a:bevelB w="13500" h="13500" prst="angle"/>
            <a:extrusionClr>
              <a:srgbClr val="808000"/>
            </a:extrusionClr>
          </a:sp3d>
        </p:spPr>
        <p:txBody>
          <a:bodyPr lIns="0" tIns="0" rIns="0" bIns="0" anchor="ctr" anchorCtr="1">
            <a:flatTx/>
          </a:bodyPr>
          <a:lstStyle/>
          <a:p>
            <a:pPr algn="ctr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1600" b="1">
                <a:latin typeface="Times New Roman" pitchFamily="18" charset="0"/>
              </a:rPr>
              <a:t>Economic feasibility (also called cost/benefit feasibility)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3" presetClass="entr" presetSubtype="27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3" presetClass="entr" presetSubtype="27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9" presetID="17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0"/>
                            </p:stCondLst>
                            <p:childTnLst>
                              <p:par>
                                <p:cTn id="26" presetID="17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33" presetID="17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000"/>
                            </p:stCondLst>
                            <p:childTnLst>
                              <p:par>
                                <p:cTn id="40" presetID="17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bldLvl="5" autoUpdateAnimBg="0" advAuto="1000"/>
      <p:bldP spid="23560" grpId="0" animBg="1" autoUpdateAnimBg="0"/>
      <p:bldP spid="23562" grpId="0" animBg="1" autoUpdateAnimBg="0"/>
      <p:bldP spid="23564" grpId="0" animBg="1" autoUpdateAnimBg="0"/>
      <p:bldP spid="23561" grpId="0" animBg="1" autoUpdateAnimBg="0"/>
      <p:bldP spid="23563" grpId="0" animBg="1" autoUpdateAnimBg="0"/>
      <p:bldP spid="23566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8143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is </a:t>
            </a:r>
            <a:r>
              <a:rPr lang="en-US" smtClean="0">
                <a:solidFill>
                  <a:schemeClr val="hlink"/>
                </a:solidFill>
              </a:rPr>
              <a:t>documentation</a:t>
            </a:r>
            <a:r>
              <a:rPr lang="en-US" smtClean="0"/>
              <a:t>?</a:t>
            </a:r>
            <a:endParaRPr lang="en-US" smtClean="0">
              <a:latin typeface="Arial Unicode MS" pitchFamily="34" charset="-128"/>
            </a:endParaRPr>
          </a:p>
          <a:p>
            <a:pPr algn="ctr">
              <a:buFont typeface="Monotype Sorts" pitchFamily="2" charset="2"/>
              <a:buNone/>
            </a:pPr>
            <a:endParaRPr lang="en-US" sz="1800" smtClean="0"/>
          </a:p>
          <a:p>
            <a:pPr>
              <a:buFont typeface="Monotype Sorts" pitchFamily="2" charset="2"/>
              <a:buNone/>
            </a:pPr>
            <a:endParaRPr lang="en-US" sz="1800" b="0" smtClean="0">
              <a:solidFill>
                <a:schemeClr val="tx1"/>
              </a:solidFill>
            </a:endParaRP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2133600" y="3352800"/>
            <a:ext cx="4876800" cy="1104900"/>
          </a:xfrm>
          <a:prstGeom prst="rect">
            <a:avLst/>
          </a:prstGeom>
          <a:solidFill>
            <a:srgbClr val="0099CC"/>
          </a:solidFill>
          <a:ln w="9525">
            <a:noFill/>
            <a:miter lim="800000"/>
            <a:headEnd/>
            <a:tailEnd/>
          </a:ln>
        </p:spPr>
        <p:txBody>
          <a:bodyPr lIns="0" tIns="91440" rIns="0" bIns="0"/>
          <a:lstStyle/>
          <a:p>
            <a:pPr algn="ctr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2200" b="1">
                <a:solidFill>
                  <a:srgbClr val="000000"/>
                </a:solidFill>
                <a:latin typeface="Times New Roman" pitchFamily="18" charset="0"/>
              </a:rPr>
              <a:t>Includes reports, diagrams, </a:t>
            </a:r>
            <a:br>
              <a:rPr kumimoji="1" lang="en-US" sz="22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kumimoji="1" lang="en-US" sz="2200" b="1">
                <a:solidFill>
                  <a:srgbClr val="000000"/>
                </a:solidFill>
                <a:latin typeface="Times New Roman" pitchFamily="18" charset="0"/>
              </a:rPr>
              <a:t>programs, and other deliverables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2133600" y="2057400"/>
            <a:ext cx="4876800" cy="8763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tIns="91440"/>
          <a:lstStyle/>
          <a:p>
            <a:pPr algn="ctr"/>
            <a:r>
              <a:rPr kumimoji="1" lang="en-US" sz="2200" b="1">
                <a:solidFill>
                  <a:srgbClr val="000000"/>
                </a:solidFill>
                <a:latin typeface="Times New Roman" pitchFamily="18" charset="0"/>
              </a:rPr>
              <a:t>Collection and summarization </a:t>
            </a:r>
            <a:br>
              <a:rPr kumimoji="1" lang="en-US" sz="22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kumimoji="1" lang="en-US" sz="2200" b="1">
                <a:solidFill>
                  <a:srgbClr val="000000"/>
                </a:solidFill>
                <a:latin typeface="Times New Roman" pitchFamily="18" charset="0"/>
              </a:rPr>
              <a:t>of data and 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bldLvl="5" autoUpdateAnimBg="0" advAuto="1000"/>
      <p:bldP spid="25608" grpId="0" animBg="1" autoUpdateAnimBg="0"/>
      <p:bldP spid="25609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1625" y="0"/>
            <a:ext cx="8842375" cy="806450"/>
          </a:xfrm>
        </p:spPr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839200" cy="6619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2600" smtClean="0"/>
              <a:t>What are six data and information gathering techniques?</a:t>
            </a:r>
            <a:endParaRPr lang="en-US" sz="2600" smtClean="0">
              <a:latin typeface="Arial Unicode MS" pitchFamily="34" charset="-128"/>
            </a:endParaRP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304800" y="1524000"/>
            <a:ext cx="85852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  <a:t>Review documentation</a:t>
            </a:r>
            <a:endParaRPr kumimoji="1" lang="en-US" sz="2600" b="1">
              <a:solidFill>
                <a:srgbClr val="000000"/>
              </a:solidFill>
              <a:latin typeface="Arial Unicode MS" pitchFamily="34" charset="-128"/>
            </a:endParaRPr>
          </a:p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  <a:t>Observe</a:t>
            </a:r>
          </a:p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  <a:t>Questionnaire</a:t>
            </a:r>
          </a:p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  <a:t>Interview</a:t>
            </a:r>
          </a:p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>
                <a:solidFill>
                  <a:schemeClr val="bg2"/>
                </a:solidFill>
                <a:latin typeface="Times New Roman" pitchFamily="18" charset="0"/>
              </a:rPr>
              <a:t>Joint-application </a:t>
            </a:r>
            <a:br>
              <a:rPr kumimoji="1" lang="en-US" sz="2600" b="1">
                <a:solidFill>
                  <a:schemeClr val="bg2"/>
                </a:solidFill>
                <a:latin typeface="Times New Roman" pitchFamily="18" charset="0"/>
              </a:rPr>
            </a:br>
            <a:r>
              <a:rPr kumimoji="1" lang="en-US" sz="2600" b="1">
                <a:solidFill>
                  <a:schemeClr val="bg2"/>
                </a:solidFill>
                <a:latin typeface="Times New Roman" pitchFamily="18" charset="0"/>
              </a:rPr>
              <a:t>design (JAD) session</a:t>
            </a:r>
          </a:p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  <a:t>Research</a:t>
            </a:r>
          </a:p>
        </p:txBody>
      </p:sp>
      <p:pic>
        <p:nvPicPr>
          <p:cNvPr id="27658" name="Picture 10" descr="Fig12-00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2057400"/>
            <a:ext cx="4038600" cy="320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6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6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6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6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6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bldLvl="5" autoUpdateAnimBg="0" advAuto="1000"/>
      <p:bldP spid="27656" grpId="0" build="p" bldLvl="2" autoUpdateAnimBg="0" advAuto="300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1119187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mtClean="0"/>
              <a:t>What are some reasons to create or modify an information system?</a:t>
            </a:r>
            <a:endParaRPr lang="en-US" sz="1800" smtClean="0">
              <a:solidFill>
                <a:srgbClr val="FFFFCC"/>
              </a:solidFill>
            </a:endParaRP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4686300" y="4076700"/>
            <a:ext cx="3390900" cy="1714500"/>
          </a:xfrm>
          <a:prstGeom prst="rect">
            <a:avLst/>
          </a:prstGeom>
          <a:solidFill>
            <a:schemeClr val="hlink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anchor="ctr">
            <a:flatTx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80000"/>
              <a:buFont typeface="Monotype Sorts" pitchFamily="2" charset="2"/>
              <a:buNone/>
            </a:pPr>
            <a:r>
              <a:rPr kumimoji="1" lang="en-US" sz="2000" b="1">
                <a:solidFill>
                  <a:srgbClr val="FFFFCC"/>
                </a:solidFill>
                <a:latin typeface="Times New Roman" pitchFamily="18" charset="0"/>
              </a:rPr>
              <a:t>Competition can </a:t>
            </a:r>
            <a:br>
              <a:rPr kumimoji="1" lang="en-US" sz="2000" b="1">
                <a:solidFill>
                  <a:srgbClr val="FFFFCC"/>
                </a:solidFill>
                <a:latin typeface="Times New Roman" pitchFamily="18" charset="0"/>
              </a:rPr>
            </a:br>
            <a:r>
              <a:rPr kumimoji="1" lang="en-US" sz="2000" b="1">
                <a:solidFill>
                  <a:srgbClr val="FFFFCC"/>
                </a:solidFill>
                <a:latin typeface="Times New Roman" pitchFamily="18" charset="0"/>
              </a:rPr>
              <a:t>lead to change</a:t>
            </a: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4686300" y="2362200"/>
            <a:ext cx="3390900" cy="1714500"/>
          </a:xfrm>
          <a:prstGeom prst="rect">
            <a:avLst/>
          </a:prstGeom>
          <a:solidFill>
            <a:srgbClr val="FF9900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9900"/>
            </a:extrusionClr>
          </a:sp3d>
        </p:spPr>
        <p:txBody>
          <a:bodyPr anchor="ctr">
            <a:flatTx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80000"/>
              <a:buFont typeface="Monotype Sorts" pitchFamily="2" charset="2"/>
              <a:buNone/>
            </a:pPr>
            <a:r>
              <a:rPr kumimoji="1" lang="en-US" sz="2000" b="1">
                <a:solidFill>
                  <a:srgbClr val="FFFFCC"/>
                </a:solidFill>
                <a:latin typeface="Times New Roman" pitchFamily="18" charset="0"/>
              </a:rPr>
              <a:t>To improve </a:t>
            </a:r>
            <a:br>
              <a:rPr kumimoji="1" lang="en-US" sz="2000" b="1">
                <a:solidFill>
                  <a:srgbClr val="FFFFCC"/>
                </a:solidFill>
                <a:latin typeface="Times New Roman" pitchFamily="18" charset="0"/>
              </a:rPr>
            </a:br>
            <a:r>
              <a:rPr kumimoji="1" lang="en-US" sz="2000" b="1">
                <a:solidFill>
                  <a:srgbClr val="FFFFCC"/>
                </a:solidFill>
                <a:latin typeface="Times New Roman" pitchFamily="18" charset="0"/>
              </a:rPr>
              <a:t>existing system</a:t>
            </a:r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1295400" y="4076700"/>
            <a:ext cx="3390900" cy="1714500"/>
          </a:xfrm>
          <a:prstGeom prst="rect">
            <a:avLst/>
          </a:prstGeom>
          <a:solidFill>
            <a:srgbClr val="808000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808000"/>
            </a:extrusionClr>
          </a:sp3d>
        </p:spPr>
        <p:txBody>
          <a:bodyPr anchor="ctr">
            <a:flatTx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80000"/>
              <a:buFont typeface="Monotype Sorts" pitchFamily="2" charset="2"/>
              <a:buNone/>
            </a:pPr>
            <a:r>
              <a:rPr kumimoji="1" lang="en-US" sz="2000" b="1">
                <a:solidFill>
                  <a:srgbClr val="FFFFCC"/>
                </a:solidFill>
                <a:latin typeface="Times New Roman" pitchFamily="18" charset="0"/>
              </a:rPr>
              <a:t>Outside group may </a:t>
            </a:r>
            <a:br>
              <a:rPr kumimoji="1" lang="en-US" sz="2000" b="1">
                <a:solidFill>
                  <a:srgbClr val="FFFFCC"/>
                </a:solidFill>
                <a:latin typeface="Times New Roman" pitchFamily="18" charset="0"/>
              </a:rPr>
            </a:br>
            <a:r>
              <a:rPr kumimoji="1" lang="en-US" sz="2000" b="1">
                <a:solidFill>
                  <a:srgbClr val="FFFFCC"/>
                </a:solidFill>
                <a:latin typeface="Times New Roman" pitchFamily="18" charset="0"/>
              </a:rPr>
              <a:t>mandate change</a:t>
            </a: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1295400" y="2362200"/>
            <a:ext cx="3390900" cy="1714500"/>
          </a:xfrm>
          <a:prstGeom prst="rect">
            <a:avLst/>
          </a:prstGeom>
          <a:solidFill>
            <a:srgbClr val="993366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993366"/>
            </a:extrusionClr>
          </a:sp3d>
        </p:spPr>
        <p:txBody>
          <a:bodyPr anchor="ctr">
            <a:flatTx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80000"/>
              <a:buFont typeface="Monotype Sorts" pitchFamily="2" charset="2"/>
              <a:buNone/>
            </a:pPr>
            <a:r>
              <a:rPr kumimoji="1" lang="en-US" sz="2000" b="1">
                <a:solidFill>
                  <a:srgbClr val="FFFFCC"/>
                </a:solidFill>
                <a:latin typeface="Times New Roman" pitchFamily="18" charset="0"/>
              </a:rPr>
              <a:t>To correct problem </a:t>
            </a:r>
            <a:br>
              <a:rPr kumimoji="1" lang="en-US" sz="2000" b="1">
                <a:solidFill>
                  <a:srgbClr val="FFFFCC"/>
                </a:solidFill>
                <a:latin typeface="Times New Roman" pitchFamily="18" charset="0"/>
              </a:rPr>
            </a:br>
            <a:r>
              <a:rPr kumimoji="1" lang="en-US" sz="2000" b="1">
                <a:solidFill>
                  <a:srgbClr val="FFFFCC"/>
                </a:solidFill>
                <a:latin typeface="Times New Roman" pitchFamily="18" charset="0"/>
              </a:rPr>
              <a:t>in existing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bldLvl="5" autoUpdateAnimBg="0" advAuto="1000"/>
      <p:bldP spid="29704" grpId="0" animBg="1" autoUpdateAnimBg="0"/>
      <p:bldP spid="29705" grpId="0" animBg="1" autoUpdateAnimBg="0"/>
      <p:bldP spid="29706" grpId="0" animBg="1" autoUpdateAnimBg="0"/>
      <p:bldP spid="29707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6619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is a </a:t>
            </a:r>
            <a:r>
              <a:rPr lang="en-US" smtClean="0">
                <a:solidFill>
                  <a:schemeClr val="bg2"/>
                </a:solidFill>
              </a:rPr>
              <a:t>request for system services</a:t>
            </a:r>
            <a:r>
              <a:rPr lang="en-US" smtClean="0"/>
              <a:t>?</a:t>
            </a:r>
            <a:endParaRPr lang="en-US" smtClean="0">
              <a:latin typeface="Arial Unicode MS" pitchFamily="34" charset="-128"/>
            </a:endParaRP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304800" y="1547813"/>
            <a:ext cx="8585200" cy="165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  <a:t>Formal request for </a:t>
            </a:r>
            <a:b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  <a:t>new or modified </a:t>
            </a:r>
            <a:b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  <a:t>information system</a:t>
            </a:r>
            <a:endParaRPr kumimoji="1" lang="en-US" sz="2600" b="1">
              <a:solidFill>
                <a:srgbClr val="000000"/>
              </a:solidFill>
              <a:latin typeface="Arial Unicode MS" pitchFamily="34" charset="-128"/>
            </a:endParaRPr>
          </a:p>
          <a:p>
            <a:pPr marL="1028700" lvl="2" indent="-457200">
              <a:spcBef>
                <a:spcPct val="20000"/>
              </a:spcBef>
              <a:buClr>
                <a:srgbClr val="D94439"/>
              </a:buClr>
              <a:buFont typeface="Wingdings" pitchFamily="2" charset="2"/>
              <a:buChar char="§"/>
            </a:pPr>
            <a:r>
              <a:rPr kumimoji="1" lang="en-US">
                <a:solidFill>
                  <a:srgbClr val="000000"/>
                </a:solidFill>
                <a:latin typeface="Times New Roman" pitchFamily="18" charset="0"/>
              </a:rPr>
              <a:t>Also called </a:t>
            </a:r>
            <a:br>
              <a:rPr kumimoji="1" lang="en-US">
                <a:solidFill>
                  <a:srgbClr val="000000"/>
                </a:solidFill>
                <a:latin typeface="Times New Roman" pitchFamily="18" charset="0"/>
              </a:rPr>
            </a:br>
            <a:r>
              <a:rPr kumimoji="1" lang="en-US" b="1">
                <a:solidFill>
                  <a:schemeClr val="hlink"/>
                </a:solidFill>
                <a:latin typeface="Times New Roman" pitchFamily="18" charset="0"/>
              </a:rPr>
              <a:t>project request</a:t>
            </a:r>
          </a:p>
        </p:txBody>
      </p:sp>
      <p:pic>
        <p:nvPicPr>
          <p:cNvPr id="31754" name="Picture 10" descr="Fig12-00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1676400"/>
            <a:ext cx="4010025" cy="458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7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bldLvl="5" autoUpdateAnimBg="0" advAuto="1000"/>
      <p:bldP spid="31752" grpId="0" build="p" bldLvl="3" autoUpdateAnimBg="0" advAuto="300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6619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is the </a:t>
            </a:r>
            <a:r>
              <a:rPr lang="en-US" smtClean="0">
                <a:solidFill>
                  <a:schemeClr val="hlink"/>
                </a:solidFill>
              </a:rPr>
              <a:t>planning phase</a:t>
            </a:r>
            <a:r>
              <a:rPr lang="en-US" smtClean="0"/>
              <a:t>?</a:t>
            </a:r>
            <a:endParaRPr lang="en-US" smtClean="0">
              <a:latin typeface="Arial Unicode MS" pitchFamily="34" charset="-128"/>
            </a:endParaRPr>
          </a:p>
        </p:txBody>
      </p:sp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763588" y="1828800"/>
            <a:ext cx="7313612" cy="838200"/>
          </a:xfrm>
          <a:prstGeom prst="bevel">
            <a:avLst>
              <a:gd name="adj" fmla="val 5722"/>
            </a:avLst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tIns="0" anchorCtr="1"/>
          <a:lstStyle/>
          <a:p>
            <a:pPr algn="ctr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2000" b="1">
                <a:solidFill>
                  <a:srgbClr val="000000"/>
                </a:solidFill>
                <a:latin typeface="Times New Roman" pitchFamily="18" charset="0"/>
              </a:rPr>
              <a:t>Begins when steering committee receives project request</a:t>
            </a:r>
          </a:p>
        </p:txBody>
      </p:sp>
      <p:sp>
        <p:nvSpPr>
          <p:cNvPr id="33801" name="AutoShape 9"/>
          <p:cNvSpPr>
            <a:spLocks noChangeArrowheads="1"/>
          </p:cNvSpPr>
          <p:nvPr/>
        </p:nvSpPr>
        <p:spPr bwMode="auto">
          <a:xfrm>
            <a:off x="3529013" y="2438400"/>
            <a:ext cx="1782762" cy="1371600"/>
          </a:xfrm>
          <a:prstGeom prst="roundRect">
            <a:avLst>
              <a:gd name="adj" fmla="val 16667"/>
            </a:avLst>
          </a:prstGeom>
          <a:solidFill>
            <a:srgbClr val="808000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1" lang="en-US" sz="16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Steering committee</a:t>
            </a:r>
            <a:r>
              <a:rPr kumimoji="1" lang="en-US" sz="16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—decision-making body for the company</a:t>
            </a:r>
          </a:p>
        </p:txBody>
      </p:sp>
      <p:sp>
        <p:nvSpPr>
          <p:cNvPr id="33804" name="AutoShape 12"/>
          <p:cNvSpPr>
            <a:spLocks noChangeArrowheads="1"/>
          </p:cNvSpPr>
          <p:nvPr/>
        </p:nvSpPr>
        <p:spPr bwMode="auto">
          <a:xfrm>
            <a:off x="914400" y="4038600"/>
            <a:ext cx="7313613" cy="838200"/>
          </a:xfrm>
          <a:prstGeom prst="bevel">
            <a:avLst>
              <a:gd name="adj" fmla="val 5722"/>
            </a:avLst>
          </a:prstGeom>
          <a:solidFill>
            <a:srgbClr val="0099CC"/>
          </a:solidFill>
          <a:ln w="9525">
            <a:noFill/>
            <a:miter lim="800000"/>
            <a:headEnd/>
            <a:tailEnd/>
          </a:ln>
        </p:spPr>
        <p:txBody>
          <a:bodyPr tIns="0" anchorCtr="1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80000"/>
              <a:buFont typeface="Monotype Sorts" pitchFamily="2" charset="2"/>
              <a:buNone/>
            </a:pPr>
            <a:r>
              <a:rPr kumimoji="1" lang="en-US" sz="2000" b="1">
                <a:solidFill>
                  <a:srgbClr val="000000"/>
                </a:solidFill>
                <a:latin typeface="Times New Roman" pitchFamily="18" charset="0"/>
              </a:rPr>
              <a:t>Function of committee:</a:t>
            </a:r>
          </a:p>
        </p:txBody>
      </p:sp>
      <p:sp>
        <p:nvSpPr>
          <p:cNvPr id="33813" name="AutoShape 21"/>
          <p:cNvSpPr>
            <a:spLocks noChangeArrowheads="1"/>
          </p:cNvSpPr>
          <p:nvPr/>
        </p:nvSpPr>
        <p:spPr bwMode="auto">
          <a:xfrm>
            <a:off x="960438" y="4572000"/>
            <a:ext cx="1782762" cy="13716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1" lang="en-US" sz="16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Review and approve project requests</a:t>
            </a:r>
          </a:p>
        </p:txBody>
      </p:sp>
      <p:sp>
        <p:nvSpPr>
          <p:cNvPr id="33814" name="AutoShape 22"/>
          <p:cNvSpPr>
            <a:spLocks noChangeArrowheads="1"/>
          </p:cNvSpPr>
          <p:nvPr/>
        </p:nvSpPr>
        <p:spPr bwMode="auto">
          <a:xfrm>
            <a:off x="4618038" y="4572000"/>
            <a:ext cx="1782762" cy="1371600"/>
          </a:xfrm>
          <a:prstGeom prst="roundRect">
            <a:avLst>
              <a:gd name="adj" fmla="val 16667"/>
            </a:avLst>
          </a:prstGeom>
          <a:solidFill>
            <a:srgbClr val="008080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50000"/>
              </a:spcBef>
              <a:buClr>
                <a:srgbClr val="D94439"/>
              </a:buClr>
              <a:buFont typeface="Wingdings" pitchFamily="2" charset="2"/>
              <a:buNone/>
              <a:defRPr/>
            </a:pPr>
            <a:r>
              <a:rPr kumimoji="1" lang="en-US" sz="16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Allocate resources</a:t>
            </a:r>
          </a:p>
        </p:txBody>
      </p:sp>
      <p:sp>
        <p:nvSpPr>
          <p:cNvPr id="33815" name="AutoShape 23"/>
          <p:cNvSpPr>
            <a:spLocks noChangeArrowheads="1"/>
          </p:cNvSpPr>
          <p:nvPr/>
        </p:nvSpPr>
        <p:spPr bwMode="auto">
          <a:xfrm>
            <a:off x="6446838" y="4572000"/>
            <a:ext cx="1782762" cy="1371600"/>
          </a:xfrm>
          <a:prstGeom prst="roundRect">
            <a:avLst>
              <a:gd name="adj" fmla="val 16667"/>
            </a:avLst>
          </a:prstGeom>
          <a:solidFill>
            <a:srgbClr val="D94439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50000"/>
              </a:spcBef>
              <a:buClr>
                <a:srgbClr val="D94439"/>
              </a:buClr>
              <a:buFont typeface="Wingdings" pitchFamily="2" charset="2"/>
              <a:buNone/>
              <a:defRPr/>
            </a:pPr>
            <a:r>
              <a:rPr kumimoji="1" lang="en-US" sz="16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Form project development team for each approved project</a:t>
            </a:r>
          </a:p>
        </p:txBody>
      </p:sp>
      <p:sp>
        <p:nvSpPr>
          <p:cNvPr id="33817" name="AutoShape 25"/>
          <p:cNvSpPr>
            <a:spLocks noChangeArrowheads="1"/>
          </p:cNvSpPr>
          <p:nvPr/>
        </p:nvSpPr>
        <p:spPr bwMode="auto">
          <a:xfrm>
            <a:off x="2789238" y="4572000"/>
            <a:ext cx="1782762" cy="1371600"/>
          </a:xfrm>
          <a:prstGeom prst="roundRect">
            <a:avLst>
              <a:gd name="adj" fmla="val 16667"/>
            </a:avLst>
          </a:prstGeom>
          <a:solidFill>
            <a:srgbClr val="993366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50000"/>
              </a:spcBef>
              <a:buClr>
                <a:srgbClr val="D94439"/>
              </a:buClr>
              <a:buFont typeface="Wingdings" pitchFamily="2" charset="2"/>
              <a:buNone/>
              <a:defRPr/>
            </a:pPr>
            <a:r>
              <a:rPr kumimoji="1" lang="en-US" sz="16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Prioritize project requests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3" presetClass="entr" presetSubtype="27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500"/>
                            </p:stCondLst>
                            <p:childTnLst>
                              <p:par>
                                <p:cTn id="18" presetID="23" presetClass="entr" presetSubtype="27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bldLvl="5" autoUpdateAnimBg="0" advAuto="1000"/>
      <p:bldP spid="33800" grpId="0" animBg="1" autoUpdateAnimBg="0"/>
      <p:bldP spid="33801" grpId="0" animBg="1" autoUpdateAnimBg="0"/>
      <p:bldP spid="33804" grpId="0" animBg="1" autoUpdateAnimBg="0"/>
      <p:bldP spid="33813" grpId="0" animBg="1" autoUpdateAnimBg="0"/>
      <p:bldP spid="33814" grpId="0" animBg="1" autoUpdateAnimBg="0"/>
      <p:bldP spid="33815" grpId="0" animBg="1" autoUpdateAnimBg="0"/>
      <p:bldP spid="33817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7381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is the </a:t>
            </a:r>
            <a:r>
              <a:rPr lang="en-US" smtClean="0">
                <a:solidFill>
                  <a:schemeClr val="hlink"/>
                </a:solidFill>
              </a:rPr>
              <a:t>analysis phase</a:t>
            </a:r>
            <a:r>
              <a:rPr lang="en-US" smtClean="0"/>
              <a:t>?</a:t>
            </a:r>
            <a:endParaRPr lang="en-US" smtClean="0">
              <a:latin typeface="Arial Unicode MS" pitchFamily="34" charset="-128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457200" y="2209800"/>
            <a:ext cx="4114800" cy="2286000"/>
            <a:chOff x="288" y="1392"/>
            <a:chExt cx="2592" cy="1440"/>
          </a:xfrm>
        </p:grpSpPr>
        <p:sp>
          <p:nvSpPr>
            <p:cNvPr id="35848" name="AutoShape 8"/>
            <p:cNvSpPr>
              <a:spLocks noChangeArrowheads="1"/>
            </p:cNvSpPr>
            <p:nvPr/>
          </p:nvSpPr>
          <p:spPr bwMode="auto">
            <a:xfrm flipH="1" flipV="1">
              <a:off x="288" y="1392"/>
              <a:ext cx="2592" cy="1440"/>
            </a:xfrm>
            <a:prstGeom prst="rtTriangle">
              <a:avLst/>
            </a:prstGeom>
            <a:solidFill>
              <a:srgbClr val="993366"/>
            </a:solidFill>
            <a:ln w="9525">
              <a:noFill/>
              <a:miter lim="800000"/>
              <a:headEnd/>
              <a:tailEnd/>
            </a:ln>
            <a:effectLst>
              <a:outerShdw dist="107763" dir="13500000" algn="ctr" rotWithShape="0">
                <a:schemeClr val="bg2"/>
              </a:outerShdw>
            </a:effectLst>
          </p:spPr>
          <p:txBody>
            <a:bodyPr rot="10800000" wrap="none" anchor="ctr"/>
            <a:lstStyle/>
            <a:p>
              <a:pPr algn="ctr">
                <a:spcBef>
                  <a:spcPct val="50000"/>
                </a:spcBef>
                <a:buClr>
                  <a:srgbClr val="D94439"/>
                </a:buClr>
                <a:buSzPct val="75000"/>
                <a:buFont typeface="Wingdings" pitchFamily="2" charset="2"/>
                <a:buNone/>
                <a:defRPr/>
              </a:pPr>
              <a:endParaRPr kumimoji="1" lang="en-US" sz="18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5849" name="Rectangle 9"/>
            <p:cNvSpPr>
              <a:spLocks noChangeArrowheads="1"/>
            </p:cNvSpPr>
            <p:nvPr/>
          </p:nvSpPr>
          <p:spPr bwMode="auto">
            <a:xfrm>
              <a:off x="768" y="1440"/>
              <a:ext cx="1968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"/>
                </a:spcBef>
                <a:buClr>
                  <a:srgbClr val="D94439"/>
                </a:buClr>
                <a:buSzPct val="75000"/>
                <a:buFont typeface="Wingdings" pitchFamily="2" charset="2"/>
                <a:buNone/>
                <a:defRPr/>
              </a:pPr>
              <a:r>
                <a:rPr kumimoji="1" lang="en-US" sz="2000" b="1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Conduct preliminary investigation, also </a:t>
              </a:r>
              <a:br>
                <a:rPr kumimoji="1" lang="en-US" sz="2000" b="1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</a:br>
              <a:r>
                <a:rPr kumimoji="1" lang="en-US" sz="2000" b="1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called feasibility </a:t>
              </a:r>
              <a:br>
                <a:rPr kumimoji="1" lang="en-US" sz="2000" b="1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</a:br>
              <a:r>
                <a:rPr kumimoji="1" lang="en-US" sz="2000" b="1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study</a:t>
              </a: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4572000" y="2209800"/>
            <a:ext cx="4114800" cy="2286000"/>
            <a:chOff x="2880" y="1392"/>
            <a:chExt cx="2592" cy="1440"/>
          </a:xfrm>
        </p:grpSpPr>
        <p:sp>
          <p:nvSpPr>
            <p:cNvPr id="35850" name="AutoShape 10"/>
            <p:cNvSpPr>
              <a:spLocks noChangeArrowheads="1"/>
            </p:cNvSpPr>
            <p:nvPr/>
          </p:nvSpPr>
          <p:spPr bwMode="auto">
            <a:xfrm flipV="1">
              <a:off x="2880" y="1392"/>
              <a:ext cx="2592" cy="1440"/>
            </a:xfrm>
            <a:prstGeom prst="rtTriangle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rot="10800000" wrap="none" anchor="ctr"/>
            <a:lstStyle/>
            <a:p>
              <a:pPr algn="ctr">
                <a:spcBef>
                  <a:spcPct val="50000"/>
                </a:spcBef>
                <a:buClr>
                  <a:srgbClr val="D94439"/>
                </a:buClr>
                <a:buSzPct val="75000"/>
                <a:buFont typeface="Wingdings" pitchFamily="2" charset="2"/>
                <a:buNone/>
                <a:defRPr/>
              </a:pPr>
              <a:endParaRPr kumimoji="1" lang="en-US" sz="18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5851" name="Rectangle 11"/>
            <p:cNvSpPr>
              <a:spLocks noChangeArrowheads="1"/>
            </p:cNvSpPr>
            <p:nvPr/>
          </p:nvSpPr>
          <p:spPr bwMode="auto">
            <a:xfrm>
              <a:off x="3024" y="1440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"/>
                </a:spcBef>
                <a:buClr>
                  <a:srgbClr val="D94439"/>
                </a:buClr>
                <a:buSzPct val="75000"/>
                <a:buFont typeface="Wingdings" pitchFamily="2" charset="2"/>
                <a:buNone/>
                <a:defRPr/>
              </a:pPr>
              <a:r>
                <a:rPr kumimoji="1" lang="en-US" sz="2000" b="1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Perform detailed analysis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7" presetClass="entr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7" presetClass="entr" presetSubtype="8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bldLvl="5" autoUpdateAnimBg="0" advAuto="100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6619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is the </a:t>
            </a:r>
            <a:r>
              <a:rPr lang="en-US" smtClean="0">
                <a:solidFill>
                  <a:schemeClr val="hlink"/>
                </a:solidFill>
              </a:rPr>
              <a:t>preliminary investigation</a:t>
            </a:r>
            <a:r>
              <a:rPr lang="en-US" smtClean="0"/>
              <a:t>?</a:t>
            </a:r>
            <a:endParaRPr lang="en-US" smtClean="0">
              <a:latin typeface="Arial Unicode MS" pitchFamily="34" charset="-128"/>
            </a:endParaRP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304800" y="1547813"/>
            <a:ext cx="8585200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74675" indent="-574675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  <a:t>Determine exact nature of problem or improvement and whether it is worth pursuing</a:t>
            </a:r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587375" y="2378075"/>
            <a:ext cx="8556625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27063" lvl="1" indent="-339725">
              <a:spcBef>
                <a:spcPct val="20000"/>
              </a:spcBef>
              <a:buClr>
                <a:srgbClr val="D94439"/>
              </a:buClr>
              <a:buFont typeface="Wingdings" pitchFamily="2" charset="2"/>
              <a:buChar char="§"/>
            </a:pPr>
            <a:r>
              <a:rPr kumimoji="1" lang="en-US" sz="1800">
                <a:solidFill>
                  <a:srgbClr val="000000"/>
                </a:solidFill>
                <a:latin typeface="Times New Roman" pitchFamily="18" charset="0"/>
              </a:rPr>
              <a:t>Findings are presented in feasibility report, also known as a feasibility study</a:t>
            </a:r>
            <a:endParaRPr kumimoji="1" lang="en-US" sz="1800">
              <a:solidFill>
                <a:srgbClr val="000000"/>
              </a:solidFill>
              <a:latin typeface="Arial Unicode MS" pitchFamily="34" charset="-128"/>
            </a:endParaRPr>
          </a:p>
        </p:txBody>
      </p:sp>
      <p:pic>
        <p:nvPicPr>
          <p:cNvPr id="37900" name="Picture 12" descr="Fig12-0008a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8489BE"/>
              </a:clrFrom>
              <a:clrTo>
                <a:srgbClr val="8489B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2743200"/>
            <a:ext cx="5943600" cy="389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8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bldLvl="5" autoUpdateAnimBg="0" advAuto="1000"/>
      <p:bldP spid="37896" grpId="0" build="p" bldLvl="3" autoUpdateAnimBg="0" advAuto="3000"/>
      <p:bldP spid="37899" grpId="0" build="p" bldLvl="3" autoUpdateAnimBg="0" advAuto="300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6619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is detailed analysis?</a:t>
            </a: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3048000" y="5181600"/>
            <a:ext cx="3200400" cy="838200"/>
          </a:xfrm>
          <a:prstGeom prst="rect">
            <a:avLst/>
          </a:prstGeom>
          <a:solidFill>
            <a:srgbClr val="0099CC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  <a:buClr>
                <a:srgbClr val="D94439"/>
              </a:buClr>
              <a:buFont typeface="Wingdings" pitchFamily="2" charset="2"/>
              <a:buNone/>
            </a:pPr>
            <a:r>
              <a:rPr kumimoji="1" lang="en-US" sz="1600" b="1">
                <a:latin typeface="Times New Roman" pitchFamily="18" charset="0"/>
              </a:rPr>
              <a:t>Sometimes called logical design</a:t>
            </a:r>
          </a:p>
        </p:txBody>
      </p:sp>
      <p:sp>
        <p:nvSpPr>
          <p:cNvPr id="39945" name="AutoShape 9"/>
          <p:cNvSpPr>
            <a:spLocks noChangeArrowheads="1"/>
          </p:cNvSpPr>
          <p:nvPr/>
        </p:nvSpPr>
        <p:spPr bwMode="auto">
          <a:xfrm>
            <a:off x="1447800" y="2971800"/>
            <a:ext cx="6419850" cy="1143000"/>
          </a:xfrm>
          <a:custGeom>
            <a:avLst/>
            <a:gdLst>
              <a:gd name="T0" fmla="*/ 1669567581 w 21600"/>
              <a:gd name="T1" fmla="*/ 30241877 h 21600"/>
              <a:gd name="T2" fmla="*/ 954038405 w 21600"/>
              <a:gd name="T3" fmla="*/ 60483755 h 21600"/>
              <a:gd name="T4" fmla="*/ 238509601 w 21600"/>
              <a:gd name="T5" fmla="*/ 30241877 h 21600"/>
              <a:gd name="T6" fmla="*/ 954038405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808000"/>
          </a:solidFill>
          <a:ln w="9525">
            <a:noFill/>
            <a:miter lim="800000"/>
            <a:headEnd/>
            <a:tailEnd/>
          </a:ln>
        </p:spPr>
        <p:txBody>
          <a:bodyPr tIns="0" bIns="182880" anchor="ctr"/>
          <a:lstStyle/>
          <a:p>
            <a:pPr algn="ctr">
              <a:spcBef>
                <a:spcPct val="50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2000">
                <a:solidFill>
                  <a:srgbClr val="FFFFCC"/>
                </a:solidFill>
                <a:latin typeface="Times New Roman" pitchFamily="18" charset="0"/>
              </a:rPr>
              <a:t>2. Determine user’s wants, needs, and requirements</a:t>
            </a:r>
          </a:p>
        </p:txBody>
      </p:sp>
      <p:sp>
        <p:nvSpPr>
          <p:cNvPr id="39946" name="AutoShape 10"/>
          <p:cNvSpPr>
            <a:spLocks noChangeArrowheads="1"/>
          </p:cNvSpPr>
          <p:nvPr/>
        </p:nvSpPr>
        <p:spPr bwMode="auto">
          <a:xfrm>
            <a:off x="1447800" y="4114800"/>
            <a:ext cx="6419850" cy="1143000"/>
          </a:xfrm>
          <a:custGeom>
            <a:avLst/>
            <a:gdLst>
              <a:gd name="T0" fmla="*/ 1669567581 w 21600"/>
              <a:gd name="T1" fmla="*/ 30241877 h 21600"/>
              <a:gd name="T2" fmla="*/ 954038405 w 21600"/>
              <a:gd name="T3" fmla="*/ 60483755 h 21600"/>
              <a:gd name="T4" fmla="*/ 238509601 w 21600"/>
              <a:gd name="T5" fmla="*/ 30241877 h 21600"/>
              <a:gd name="T6" fmla="*/ 954038405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94439"/>
          </a:solidFill>
          <a:ln w="9525">
            <a:noFill/>
            <a:miter lim="800000"/>
            <a:headEnd/>
            <a:tailEnd/>
          </a:ln>
        </p:spPr>
        <p:txBody>
          <a:bodyPr tIns="0" bIns="914400" anchor="ctr"/>
          <a:lstStyle/>
          <a:p>
            <a:pPr algn="ctr">
              <a:spcBef>
                <a:spcPct val="50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2000">
                <a:solidFill>
                  <a:srgbClr val="FFFFCC"/>
                </a:solidFill>
                <a:latin typeface="Times New Roman" pitchFamily="18" charset="0"/>
              </a:rPr>
              <a:t/>
            </a:r>
            <a:br>
              <a:rPr kumimoji="1" lang="en-US" sz="2000">
                <a:solidFill>
                  <a:srgbClr val="FFFFCC"/>
                </a:solidFill>
                <a:latin typeface="Times New Roman" pitchFamily="18" charset="0"/>
              </a:rPr>
            </a:br>
            <a:r>
              <a:rPr kumimoji="1" lang="en-US" sz="2000">
                <a:solidFill>
                  <a:srgbClr val="FFFFCC"/>
                </a:solidFill>
                <a:latin typeface="Times New Roman" pitchFamily="18" charset="0"/>
              </a:rPr>
              <a:t/>
            </a:r>
            <a:br>
              <a:rPr kumimoji="1" lang="en-US" sz="2000">
                <a:solidFill>
                  <a:srgbClr val="FFFFCC"/>
                </a:solidFill>
                <a:latin typeface="Times New Roman" pitchFamily="18" charset="0"/>
              </a:rPr>
            </a:br>
            <a:r>
              <a:rPr kumimoji="1" lang="en-US" sz="2000">
                <a:solidFill>
                  <a:srgbClr val="FFFFCC"/>
                </a:solidFill>
                <a:latin typeface="Times New Roman" pitchFamily="18" charset="0"/>
              </a:rPr>
              <a:t>3. Recommend solution</a:t>
            </a:r>
          </a:p>
        </p:txBody>
      </p:sp>
      <p:sp>
        <p:nvSpPr>
          <p:cNvPr id="39947" name="AutoShape 11"/>
          <p:cNvSpPr>
            <a:spLocks noChangeArrowheads="1"/>
          </p:cNvSpPr>
          <p:nvPr/>
        </p:nvSpPr>
        <p:spPr bwMode="auto">
          <a:xfrm>
            <a:off x="1447800" y="1828800"/>
            <a:ext cx="6419850" cy="1143000"/>
          </a:xfrm>
          <a:custGeom>
            <a:avLst/>
            <a:gdLst>
              <a:gd name="T0" fmla="*/ 1669567581 w 21600"/>
              <a:gd name="T1" fmla="*/ 30241877 h 21600"/>
              <a:gd name="T2" fmla="*/ 954038405 w 21600"/>
              <a:gd name="T3" fmla="*/ 60483755 h 21600"/>
              <a:gd name="T4" fmla="*/ 238509601 w 21600"/>
              <a:gd name="T5" fmla="*/ 30241877 h 21600"/>
              <a:gd name="T6" fmla="*/ 954038405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tIns="0" bIns="914400" anchor="ctr"/>
          <a:lstStyle/>
          <a:p>
            <a:pPr algn="ctr">
              <a:spcBef>
                <a:spcPct val="50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2000">
                <a:solidFill>
                  <a:srgbClr val="FFFFCC"/>
                </a:solidFill>
                <a:latin typeface="Times New Roman" pitchFamily="18" charset="0"/>
              </a:rPr>
              <a:t/>
            </a:r>
            <a:br>
              <a:rPr kumimoji="1" lang="en-US" sz="2000">
                <a:solidFill>
                  <a:srgbClr val="FFFFCC"/>
                </a:solidFill>
                <a:latin typeface="Times New Roman" pitchFamily="18" charset="0"/>
              </a:rPr>
            </a:br>
            <a:r>
              <a:rPr kumimoji="1" lang="en-US" sz="2000">
                <a:solidFill>
                  <a:srgbClr val="FFFFCC"/>
                </a:solidFill>
                <a:latin typeface="Times New Roman" pitchFamily="18" charset="0"/>
              </a:rPr>
              <a:t/>
            </a:r>
            <a:br>
              <a:rPr kumimoji="1" lang="en-US" sz="2000">
                <a:solidFill>
                  <a:srgbClr val="FFFFCC"/>
                </a:solidFill>
                <a:latin typeface="Times New Roman" pitchFamily="18" charset="0"/>
              </a:rPr>
            </a:br>
            <a:r>
              <a:rPr kumimoji="1" lang="en-US" sz="2000">
                <a:solidFill>
                  <a:srgbClr val="FFFFCC"/>
                </a:solidFill>
                <a:latin typeface="Times New Roman" pitchFamily="18" charset="0"/>
              </a:rPr>
              <a:t>1. Study how current system works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bldLvl="5" autoUpdateAnimBg="0" advAuto="1000"/>
      <p:bldP spid="39944" grpId="0" animBg="1" autoUpdateAnimBg="0"/>
      <p:bldP spid="39945" grpId="0" animBg="1" autoUpdateAnimBg="0"/>
      <p:bldP spid="39946" grpId="0" animBg="1" autoUpdateAnimBg="0"/>
      <p:bldP spid="39947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4813300" y="3406775"/>
            <a:ext cx="2755900" cy="2384425"/>
            <a:chOff x="2976" y="2304"/>
            <a:chExt cx="1736" cy="1502"/>
          </a:xfrm>
        </p:grpSpPr>
        <p:sp>
          <p:nvSpPr>
            <p:cNvPr id="19467" name="AutoShape 37"/>
            <p:cNvSpPr>
              <a:spLocks noChangeArrowheads="1"/>
            </p:cNvSpPr>
            <p:nvPr/>
          </p:nvSpPr>
          <p:spPr bwMode="auto">
            <a:xfrm rot="1800000">
              <a:off x="2976" y="2304"/>
              <a:ext cx="1736" cy="1502"/>
            </a:xfrm>
            <a:prstGeom prst="hexagon">
              <a:avLst>
                <a:gd name="adj" fmla="val 28895"/>
                <a:gd name="vf" fmla="val 115470"/>
              </a:avLst>
            </a:prstGeom>
            <a:solidFill>
              <a:srgbClr val="800080"/>
            </a:solidFill>
            <a:ln w="9525">
              <a:miter lim="800000"/>
              <a:headEnd/>
              <a:tailEnd/>
            </a:ln>
            <a:scene3d>
              <a:camera prst="legacyObliqueLeft"/>
              <a:lightRig rig="legacyFlat2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00080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64537" name="Rectangle 25"/>
            <p:cNvSpPr>
              <a:spLocks noChangeArrowheads="1"/>
            </p:cNvSpPr>
            <p:nvPr/>
          </p:nvSpPr>
          <p:spPr bwMode="auto">
            <a:xfrm>
              <a:off x="3259" y="2438"/>
              <a:ext cx="1207" cy="1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Presented to steering committee, which decides how system will be developed</a:t>
              </a:r>
            </a:p>
          </p:txBody>
        </p:sp>
      </p:grp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5715000" cy="1347787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mtClean="0"/>
              <a:t>What is the </a:t>
            </a:r>
            <a:br>
              <a:rPr lang="en-US" smtClean="0"/>
            </a:br>
            <a:r>
              <a:rPr lang="en-US" smtClean="0">
                <a:solidFill>
                  <a:schemeClr val="hlink"/>
                </a:solidFill>
              </a:rPr>
              <a:t>system proposal</a:t>
            </a:r>
            <a:r>
              <a:rPr lang="en-US" smtClean="0"/>
              <a:t>?</a:t>
            </a:r>
            <a:endParaRPr lang="en-US" smtClean="0">
              <a:latin typeface="Arial Unicode MS" pitchFamily="34" charset="-128"/>
            </a:endParaRPr>
          </a:p>
          <a:p>
            <a:pPr marL="0" indent="0">
              <a:buFont typeface="Monotype Sorts" pitchFamily="2" charset="2"/>
              <a:buNone/>
              <a:defRPr/>
            </a:pPr>
            <a:endParaRPr kumimoji="0" lang="en-US" sz="2000" b="0" smtClean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pitchFamily="18" charset="0"/>
            </a:endParaRPr>
          </a:p>
          <a:p>
            <a:pPr marL="0" indent="0">
              <a:buFont typeface="Monotype Sorts" pitchFamily="2" charset="2"/>
              <a:buNone/>
              <a:defRPr/>
            </a:pPr>
            <a:endParaRPr kumimoji="0" lang="en-US" sz="2000" b="0" smtClean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pitchFamily="18" charset="0"/>
            </a:endParaRPr>
          </a:p>
          <a:p>
            <a:pPr marL="0" indent="0">
              <a:buFont typeface="Monotype Sorts" pitchFamily="2" charset="2"/>
              <a:buNone/>
              <a:defRPr/>
            </a:pPr>
            <a:endParaRPr kumimoji="0" lang="en-US" sz="2000" b="0" smtClean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pitchFamily="18" charset="0"/>
            </a:endParaRPr>
          </a:p>
        </p:txBody>
      </p:sp>
      <p:grpSp>
        <p:nvGrpSpPr>
          <p:cNvPr id="3" name="Group 41"/>
          <p:cNvGrpSpPr>
            <a:grpSpLocks/>
          </p:cNvGrpSpPr>
          <p:nvPr/>
        </p:nvGrpSpPr>
        <p:grpSpPr bwMode="auto">
          <a:xfrm>
            <a:off x="3657600" y="1349375"/>
            <a:ext cx="2755900" cy="2384425"/>
            <a:chOff x="2248" y="1042"/>
            <a:chExt cx="1736" cy="1502"/>
          </a:xfrm>
        </p:grpSpPr>
        <p:sp>
          <p:nvSpPr>
            <p:cNvPr id="19465" name="AutoShape 34"/>
            <p:cNvSpPr>
              <a:spLocks noChangeArrowheads="1"/>
            </p:cNvSpPr>
            <p:nvPr/>
          </p:nvSpPr>
          <p:spPr bwMode="auto">
            <a:xfrm rot="1800000">
              <a:off x="2248" y="1042"/>
              <a:ext cx="1736" cy="1502"/>
            </a:xfrm>
            <a:prstGeom prst="hexagon">
              <a:avLst>
                <a:gd name="adj" fmla="val 28895"/>
                <a:gd name="vf" fmla="val 115470"/>
              </a:avLst>
            </a:prstGeom>
            <a:solidFill>
              <a:srgbClr val="808000"/>
            </a:solidFill>
            <a:ln w="9525">
              <a:miter lim="800000"/>
              <a:headEnd/>
              <a:tailEnd/>
            </a:ln>
            <a:scene3d>
              <a:camera prst="legacyObliqueLeft"/>
              <a:lightRig rig="legacyFlat2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08000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64531" name="Rectangle 19"/>
            <p:cNvSpPr>
              <a:spLocks noChangeArrowheads="1"/>
            </p:cNvSpPr>
            <p:nvPr/>
          </p:nvSpPr>
          <p:spPr bwMode="auto">
            <a:xfrm>
              <a:off x="2541" y="1248"/>
              <a:ext cx="1079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Assesses feasibility </a:t>
              </a:r>
              <a:br>
                <a:rPr lang="en-US" sz="2000">
                  <a:effectLst>
                    <a:outerShdw blurRad="38100" dist="38100" dir="2700000" algn="tl">
                      <a:srgbClr val="000000"/>
                    </a:outerShdw>
                  </a:effectLst>
                </a:rPr>
              </a:br>
              <a:r>
                <a:rPr lang="en-US" sz="200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of each alternative solution</a:t>
              </a:r>
            </a:p>
          </p:txBody>
        </p:sp>
      </p:grp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2438400" y="3406775"/>
            <a:ext cx="2755900" cy="2384425"/>
            <a:chOff x="1536" y="2146"/>
            <a:chExt cx="1736" cy="1502"/>
          </a:xfrm>
        </p:grpSpPr>
        <p:sp>
          <p:nvSpPr>
            <p:cNvPr id="19463" name="AutoShape 31"/>
            <p:cNvSpPr>
              <a:spLocks noChangeArrowheads="1"/>
            </p:cNvSpPr>
            <p:nvPr/>
          </p:nvSpPr>
          <p:spPr bwMode="auto">
            <a:xfrm rot="1800000">
              <a:off x="1536" y="2146"/>
              <a:ext cx="1736" cy="1502"/>
            </a:xfrm>
            <a:prstGeom prst="hexagon">
              <a:avLst>
                <a:gd name="adj" fmla="val 28895"/>
                <a:gd name="vf" fmla="val 115470"/>
              </a:avLst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ObliqueLeft"/>
              <a:lightRig rig="legacyFlat2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64534" name="Rectangle 22"/>
            <p:cNvSpPr>
              <a:spLocks noChangeArrowheads="1"/>
            </p:cNvSpPr>
            <p:nvPr/>
          </p:nvSpPr>
          <p:spPr bwMode="auto">
            <a:xfrm>
              <a:off x="1883" y="2386"/>
              <a:ext cx="997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Recommends the most feasible solution for the project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 bldLvl="5" autoUpdateAnimBg="0" advAuto="100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5857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are possible solutions?</a:t>
            </a:r>
            <a:endParaRPr lang="en-US" smtClean="0">
              <a:latin typeface="Arial Unicode MS" pitchFamily="34" charset="-128"/>
            </a:endParaRPr>
          </a:p>
        </p:txBody>
      </p:sp>
      <p:sp>
        <p:nvSpPr>
          <p:cNvPr id="66599" name="AutoShape 39"/>
          <p:cNvSpPr>
            <a:spLocks noChangeArrowheads="1"/>
          </p:cNvSpPr>
          <p:nvPr/>
        </p:nvSpPr>
        <p:spPr bwMode="auto">
          <a:xfrm>
            <a:off x="1144588" y="1905000"/>
            <a:ext cx="4570412" cy="9144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tIns="0" anchor="ctr" anchorCtr="1"/>
          <a:lstStyle/>
          <a:p>
            <a:pPr algn="ctr">
              <a:defRPr/>
            </a:pPr>
            <a:r>
              <a:rPr kumimoji="1" lang="en-US" sz="2000" b="1">
                <a:solidFill>
                  <a:schemeClr val="bg2"/>
                </a:solidFill>
                <a:latin typeface="Times New Roman" pitchFamily="18" charset="0"/>
              </a:rPr>
              <a:t>Buy</a:t>
            </a:r>
            <a:r>
              <a:rPr kumimoji="1" lang="en-US" sz="2000" b="1">
                <a:solidFill>
                  <a:srgbClr val="FFFFCC"/>
                </a:solidFill>
                <a:latin typeface="Times New Roman" pitchFamily="18" charset="0"/>
              </a:rPr>
              <a:t> </a:t>
            </a:r>
            <a:r>
              <a:rPr kumimoji="1" lang="en-US" sz="2000" b="1">
                <a:solidFill>
                  <a:schemeClr val="hlink"/>
                </a:solidFill>
                <a:latin typeface="Times New Roman" pitchFamily="18" charset="0"/>
              </a:rPr>
              <a:t>packaged software</a:t>
            </a:r>
            <a:r>
              <a:rPr kumimoji="1" lang="en-US" sz="2000" b="1">
                <a:solidFill>
                  <a:schemeClr val="bg2"/>
                </a:solidFill>
                <a:latin typeface="Times New Roman" pitchFamily="18" charset="0"/>
              </a:rPr>
              <a:t>—prewritten software available for purchase</a:t>
            </a:r>
          </a:p>
        </p:txBody>
      </p:sp>
      <p:sp>
        <p:nvSpPr>
          <p:cNvPr id="66600" name="AutoShape 40"/>
          <p:cNvSpPr>
            <a:spLocks noChangeArrowheads="1"/>
          </p:cNvSpPr>
          <p:nvPr/>
        </p:nvSpPr>
        <p:spPr bwMode="auto">
          <a:xfrm>
            <a:off x="1144588" y="4495800"/>
            <a:ext cx="4570412" cy="9144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tIns="0" anchor="ctr" anchorCtr="1"/>
          <a:lstStyle/>
          <a:p>
            <a:pPr algn="ctr">
              <a:spcBef>
                <a:spcPct val="20000"/>
              </a:spcBef>
              <a:buClr>
                <a:srgbClr val="D94439"/>
              </a:buClr>
              <a:buFont typeface="Times" pitchFamily="18" charset="0"/>
              <a:buNone/>
              <a:defRPr/>
            </a:pPr>
            <a:r>
              <a:rPr kumimoji="1" lang="en-US" sz="2000" b="1">
                <a:solidFill>
                  <a:schemeClr val="bg2"/>
                </a:solidFill>
                <a:latin typeface="Times New Roman" pitchFamily="18" charset="0"/>
              </a:rPr>
              <a:t>Outsource—have outside source develop software</a:t>
            </a:r>
          </a:p>
        </p:txBody>
      </p:sp>
      <p:sp>
        <p:nvSpPr>
          <p:cNvPr id="66603" name="AutoShape 43"/>
          <p:cNvSpPr>
            <a:spLocks noChangeArrowheads="1"/>
          </p:cNvSpPr>
          <p:nvPr/>
        </p:nvSpPr>
        <p:spPr bwMode="auto">
          <a:xfrm>
            <a:off x="1144588" y="3200400"/>
            <a:ext cx="4570412" cy="9144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tIns="0" anchor="ctr" anchorCtr="1"/>
          <a:lstStyle/>
          <a:p>
            <a:pPr algn="ctr">
              <a:defRPr/>
            </a:pPr>
            <a:r>
              <a:rPr kumimoji="1" lang="en-US" sz="2000" b="1">
                <a:solidFill>
                  <a:schemeClr val="bg2"/>
                </a:solidFill>
                <a:latin typeface="Times New Roman" pitchFamily="18" charset="0"/>
              </a:rPr>
              <a:t>Write own </a:t>
            </a:r>
            <a:r>
              <a:rPr kumimoji="1" lang="en-US" sz="2000" b="1">
                <a:solidFill>
                  <a:schemeClr val="hlink"/>
                </a:solidFill>
                <a:latin typeface="Times New Roman" pitchFamily="18" charset="0"/>
              </a:rPr>
              <a:t>custom software</a:t>
            </a:r>
            <a:r>
              <a:rPr kumimoji="1" lang="en-US" sz="2000" b="1">
                <a:solidFill>
                  <a:schemeClr val="bg2"/>
                </a:solidFill>
                <a:latin typeface="Times New Roman" pitchFamily="18" charset="0"/>
              </a:rPr>
              <a:t>—software developed at user’s request</a:t>
            </a:r>
          </a:p>
        </p:txBody>
      </p:sp>
      <p:sp>
        <p:nvSpPr>
          <p:cNvPr id="66604" name="Line 44"/>
          <p:cNvSpPr>
            <a:spLocks noChangeShapeType="1"/>
          </p:cNvSpPr>
          <p:nvPr/>
        </p:nvSpPr>
        <p:spPr bwMode="auto">
          <a:xfrm flipV="1">
            <a:off x="5715000" y="2133600"/>
            <a:ext cx="685800" cy="30480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6605" name="Line 45"/>
          <p:cNvSpPr>
            <a:spLocks noChangeShapeType="1"/>
          </p:cNvSpPr>
          <p:nvPr/>
        </p:nvSpPr>
        <p:spPr bwMode="auto">
          <a:xfrm flipH="1" flipV="1">
            <a:off x="5715000" y="2438400"/>
            <a:ext cx="685800" cy="30480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6601" name="Rectangle 41"/>
          <p:cNvSpPr>
            <a:spLocks noChangeArrowheads="1"/>
          </p:cNvSpPr>
          <p:nvPr/>
        </p:nvSpPr>
        <p:spPr bwMode="auto">
          <a:xfrm>
            <a:off x="6400800" y="2514600"/>
            <a:ext cx="2057400" cy="1219200"/>
          </a:xfrm>
          <a:prstGeom prst="rect">
            <a:avLst/>
          </a:prstGeom>
          <a:solidFill>
            <a:srgbClr val="808000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tIns="0" anchor="ctr" anchorCtr="1"/>
          <a:lstStyle/>
          <a:p>
            <a:pPr algn="ctr">
              <a:spcBef>
                <a:spcPct val="50000"/>
              </a:spcBef>
              <a:buClr>
                <a:srgbClr val="D94439"/>
              </a:buClr>
              <a:buFont typeface="Wingdings" pitchFamily="2" charset="2"/>
              <a:buNone/>
              <a:defRPr/>
            </a:pPr>
            <a:r>
              <a:rPr kumimoji="1" lang="en-US" sz="1600" b="1">
                <a:solidFill>
                  <a:schemeClr val="accent2"/>
                </a:solidFill>
                <a:latin typeface="Times New Roman" pitchFamily="18" charset="0"/>
              </a:rPr>
              <a:t>Vertical market software</a:t>
            </a:r>
            <a:r>
              <a:rPr kumimoji="1" lang="en-US" sz="1600">
                <a:latin typeface="Times New Roman" pitchFamily="18" charset="0"/>
              </a:rPr>
              <a:t>—designed for particular industry</a:t>
            </a:r>
          </a:p>
        </p:txBody>
      </p:sp>
      <p:sp>
        <p:nvSpPr>
          <p:cNvPr id="66602" name="Rectangle 42"/>
          <p:cNvSpPr>
            <a:spLocks noChangeArrowheads="1"/>
          </p:cNvSpPr>
          <p:nvPr/>
        </p:nvSpPr>
        <p:spPr bwMode="auto">
          <a:xfrm>
            <a:off x="6400800" y="1143000"/>
            <a:ext cx="2057400" cy="1219200"/>
          </a:xfrm>
          <a:prstGeom prst="rect">
            <a:avLst/>
          </a:prstGeom>
          <a:solidFill>
            <a:srgbClr val="808000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tIns="0" anchor="ctr" anchorCtr="1"/>
          <a:lstStyle/>
          <a:p>
            <a:pPr algn="ctr">
              <a:defRPr/>
            </a:pPr>
            <a:r>
              <a:rPr kumimoji="1" lang="en-US" sz="1600" b="1">
                <a:solidFill>
                  <a:schemeClr val="accent2"/>
                </a:solidFill>
                <a:latin typeface="Times New Roman" pitchFamily="18" charset="0"/>
              </a:rPr>
              <a:t>Horizontal market software</a:t>
            </a:r>
            <a:r>
              <a:rPr kumimoji="1" lang="en-US" sz="1600">
                <a:latin typeface="Times New Roman" pitchFamily="18" charset="0"/>
              </a:rPr>
              <a:t>—meets needs of many companies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6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6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6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6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500"/>
                            </p:stCondLst>
                            <p:childTnLst>
                              <p:par>
                                <p:cTn id="26" presetID="23" presetClass="entr" presetSubtype="27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6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6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0"/>
                            </p:stCondLst>
                            <p:childTnLst>
                              <p:par>
                                <p:cTn id="31" presetID="23" presetClass="entr" presetSubtype="27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6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6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99" grpId="0" animBg="1" autoUpdateAnimBg="0"/>
      <p:bldP spid="66600" grpId="0" animBg="1" autoUpdateAnimBg="0"/>
      <p:bldP spid="66603" grpId="0" animBg="1" autoUpdateAnimBg="0"/>
      <p:bldP spid="66604" grpId="0" animBg="1"/>
      <p:bldP spid="66605" grpId="0" animBg="1"/>
      <p:bldP spid="66601" grpId="0" animBg="1" autoUpdateAnimBg="0"/>
      <p:bldP spid="66602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7381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is the </a:t>
            </a:r>
            <a:r>
              <a:rPr lang="en-US" smtClean="0">
                <a:solidFill>
                  <a:schemeClr val="hlink"/>
                </a:solidFill>
              </a:rPr>
              <a:t>design phase</a:t>
            </a:r>
            <a:r>
              <a:rPr lang="en-US" smtClean="0"/>
              <a:t>?</a:t>
            </a:r>
            <a:endParaRPr lang="en-US" sz="1800" b="0" smtClean="0">
              <a:solidFill>
                <a:schemeClr val="tx1"/>
              </a:solidFill>
            </a:endParaRPr>
          </a:p>
        </p:txBody>
      </p:sp>
      <p:sp>
        <p:nvSpPr>
          <p:cNvPr id="70664" name="AutoShape 8"/>
          <p:cNvSpPr>
            <a:spLocks noChangeArrowheads="1"/>
          </p:cNvSpPr>
          <p:nvPr/>
        </p:nvSpPr>
        <p:spPr bwMode="auto">
          <a:xfrm>
            <a:off x="762000" y="2133600"/>
            <a:ext cx="4248150" cy="1295400"/>
          </a:xfrm>
          <a:prstGeom prst="roundRect">
            <a:avLst>
              <a:gd name="adj" fmla="val 16667"/>
            </a:avLst>
          </a:prstGeom>
          <a:solidFill>
            <a:srgbClr val="993366"/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80000"/>
              <a:buFont typeface="Monotype Sorts" pitchFamily="2" charset="2"/>
              <a:buNone/>
              <a:defRPr/>
            </a:pPr>
            <a:r>
              <a:rPr kumimoji="1" lang="en-US" sz="2200">
                <a:latin typeface="Times New Roman" pitchFamily="18" charset="0"/>
              </a:rPr>
              <a:t>Acquire hardware and software</a:t>
            </a:r>
          </a:p>
        </p:txBody>
      </p:sp>
      <p:sp>
        <p:nvSpPr>
          <p:cNvPr id="70665" name="AutoShape 9"/>
          <p:cNvSpPr>
            <a:spLocks noChangeArrowheads="1"/>
          </p:cNvSpPr>
          <p:nvPr/>
        </p:nvSpPr>
        <p:spPr bwMode="auto">
          <a:xfrm>
            <a:off x="4038600" y="3962400"/>
            <a:ext cx="4248150" cy="1295400"/>
          </a:xfrm>
          <a:prstGeom prst="roundRect">
            <a:avLst>
              <a:gd name="adj" fmla="val 16667"/>
            </a:avLst>
          </a:prstGeom>
          <a:solidFill>
            <a:srgbClr val="008080"/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kumimoji="1" lang="en-US" sz="2200">
                <a:latin typeface="Times New Roman" pitchFamily="18" charset="0"/>
              </a:rPr>
              <a:t>Develop all details of new or modified information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0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0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 bldLvl="5" autoUpdateAnimBg="0" advAuto="1000"/>
      <p:bldP spid="70664" grpId="0" animBg="1" autoUpdateAnimBg="0"/>
      <p:bldP spid="70665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38" name="AutoShape 34"/>
          <p:cNvSpPr>
            <a:spLocks noChangeArrowheads="1"/>
          </p:cNvSpPr>
          <p:nvPr/>
        </p:nvSpPr>
        <p:spPr bwMode="auto">
          <a:xfrm>
            <a:off x="990600" y="4071938"/>
            <a:ext cx="3352800" cy="1524000"/>
          </a:xfrm>
          <a:prstGeom prst="hexagon">
            <a:avLst>
              <a:gd name="adj" fmla="val 55000"/>
              <a:gd name="vf" fmla="val 115470"/>
            </a:avLst>
          </a:prstGeom>
          <a:solidFill>
            <a:srgbClr val="808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0" tIns="0" rIns="0" anchor="ctr" anchorCtr="1"/>
          <a:lstStyle/>
          <a:p>
            <a:pPr algn="ctr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None/>
              <a:defRPr/>
            </a:pPr>
            <a:r>
              <a:rPr kumimoji="1" lang="en-US" sz="18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Visit vendors’ stores</a:t>
            </a:r>
            <a:endParaRPr lang="en-US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839200" cy="13477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is needed to acquire new hardware and software?</a:t>
            </a:r>
          </a:p>
          <a:p>
            <a:pPr>
              <a:buFont typeface="Monotype Sorts" pitchFamily="2" charset="2"/>
              <a:buNone/>
            </a:pPr>
            <a:endParaRPr lang="en-US" smtClean="0">
              <a:latin typeface="Arial Unicode MS" pitchFamily="34" charset="-128"/>
            </a:endParaRPr>
          </a:p>
        </p:txBody>
      </p:sp>
      <p:sp>
        <p:nvSpPr>
          <p:cNvPr id="72714" name="Rectangle 10"/>
          <p:cNvSpPr>
            <a:spLocks noChangeArrowheads="1"/>
          </p:cNvSpPr>
          <p:nvPr/>
        </p:nvSpPr>
        <p:spPr bwMode="auto">
          <a:xfrm>
            <a:off x="304800" y="1547813"/>
            <a:ext cx="8585200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b="1">
                <a:solidFill>
                  <a:srgbClr val="000000"/>
                </a:solidFill>
                <a:latin typeface="Times New Roman" pitchFamily="18" charset="0"/>
              </a:rPr>
              <a:t>Identify all hardware and software requirements of new or modified system</a:t>
            </a:r>
          </a:p>
        </p:txBody>
      </p:sp>
      <p:sp>
        <p:nvSpPr>
          <p:cNvPr id="72729" name="AutoShape 25"/>
          <p:cNvSpPr>
            <a:spLocks noChangeArrowheads="1"/>
          </p:cNvSpPr>
          <p:nvPr/>
        </p:nvSpPr>
        <p:spPr bwMode="auto">
          <a:xfrm>
            <a:off x="4419600" y="2433638"/>
            <a:ext cx="3352800" cy="1524000"/>
          </a:xfrm>
          <a:prstGeom prst="hexagon">
            <a:avLst>
              <a:gd name="adj" fmla="val 55000"/>
              <a:gd name="vf" fmla="val 115470"/>
            </a:avLst>
          </a:prstGeom>
          <a:solidFill>
            <a:srgbClr val="808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0" tIns="0" rIns="0" anchor="ctr" anchorCtr="1"/>
          <a:lstStyle/>
          <a:p>
            <a:pPr algn="ctr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None/>
              <a:defRPr/>
            </a:pPr>
            <a:r>
              <a:rPr kumimoji="1" lang="en-US" sz="18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Surf Web</a:t>
            </a:r>
            <a:endParaRPr lang="en-US"/>
          </a:p>
        </p:txBody>
      </p:sp>
      <p:sp>
        <p:nvSpPr>
          <p:cNvPr id="72732" name="AutoShape 28"/>
          <p:cNvSpPr>
            <a:spLocks noChangeArrowheads="1"/>
          </p:cNvSpPr>
          <p:nvPr/>
        </p:nvSpPr>
        <p:spPr bwMode="auto">
          <a:xfrm>
            <a:off x="4419600" y="4071938"/>
            <a:ext cx="3352800" cy="1524000"/>
          </a:xfrm>
          <a:prstGeom prst="hexagon">
            <a:avLst>
              <a:gd name="adj" fmla="val 55000"/>
              <a:gd name="vf" fmla="val 115470"/>
            </a:avLst>
          </a:prstGeom>
          <a:solidFill>
            <a:srgbClr val="808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0" tIns="91440" rIns="0" bIns="0" anchor="ctr" anchorCtr="1"/>
          <a:lstStyle/>
          <a:p>
            <a:pPr algn="ctr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None/>
              <a:defRPr/>
            </a:pPr>
            <a:r>
              <a:rPr kumimoji="1" lang="en-US" sz="18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Read print and online trade journals, newspapers, and magazines</a:t>
            </a:r>
          </a:p>
        </p:txBody>
      </p:sp>
      <p:sp>
        <p:nvSpPr>
          <p:cNvPr id="72735" name="AutoShape 31"/>
          <p:cNvSpPr>
            <a:spLocks noChangeArrowheads="1"/>
          </p:cNvSpPr>
          <p:nvPr/>
        </p:nvSpPr>
        <p:spPr bwMode="auto">
          <a:xfrm>
            <a:off x="990600" y="2433638"/>
            <a:ext cx="3352800" cy="1524000"/>
          </a:xfrm>
          <a:prstGeom prst="hexagon">
            <a:avLst>
              <a:gd name="adj" fmla="val 55000"/>
              <a:gd name="vf" fmla="val 115470"/>
            </a:avLst>
          </a:prstGeom>
          <a:solidFill>
            <a:srgbClr val="808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0" tIns="0" rIns="0" anchor="ctr" anchorCtr="1"/>
          <a:lstStyle/>
          <a:p>
            <a:pPr algn="ctr">
              <a:defRPr/>
            </a:pPr>
            <a:r>
              <a:rPr kumimoji="1" lang="en-US" sz="18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Talk with other </a:t>
            </a:r>
            <a:br>
              <a:rPr kumimoji="1" lang="en-US" sz="18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kumimoji="1" lang="en-US" sz="18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systems analysts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2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3" presetClass="entr" presetSubtype="27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2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2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500"/>
                            </p:stCondLst>
                            <p:childTnLst>
                              <p:par>
                                <p:cTn id="18" presetID="23" presetClass="entr" presetSubtype="27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2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2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000"/>
                            </p:stCondLst>
                            <p:childTnLst>
                              <p:par>
                                <p:cTn id="23" presetID="23" presetClass="entr" presetSubtype="27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2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2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500"/>
                            </p:stCondLst>
                            <p:childTnLst>
                              <p:par>
                                <p:cTn id="28" presetID="23" presetClass="entr" presetSubtype="27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38" grpId="0" animBg="1" autoUpdateAnimBg="0"/>
      <p:bldP spid="72707" grpId="0" build="p" bldLvl="5" autoUpdateAnimBg="0" advAuto="1000"/>
      <p:bldP spid="72714" grpId="0" build="p" bldLvl="3" autoUpdateAnimBg="0" advAuto="3000"/>
      <p:bldP spid="72729" grpId="0" animBg="1" autoUpdateAnimBg="0"/>
      <p:bldP spid="72732" grpId="0" animBg="1" autoUpdateAnimBg="0"/>
      <p:bldP spid="72735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1042987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mtClean="0"/>
              <a:t>What are three basic documents used to summarize technical specifications?</a:t>
            </a:r>
            <a:endParaRPr lang="en-US" smtClean="0">
              <a:latin typeface="Arial Unicode MS" pitchFamily="34" charset="-128"/>
            </a:endParaRP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5562600" y="4572000"/>
            <a:ext cx="3505200" cy="1681163"/>
            <a:chOff x="3552" y="2880"/>
            <a:chExt cx="2208" cy="1059"/>
          </a:xfrm>
        </p:grpSpPr>
        <p:sp>
          <p:nvSpPr>
            <p:cNvPr id="23569" name="Line 25"/>
            <p:cNvSpPr>
              <a:spLocks noChangeShapeType="1"/>
            </p:cNvSpPr>
            <p:nvPr/>
          </p:nvSpPr>
          <p:spPr bwMode="auto">
            <a:xfrm flipH="1">
              <a:off x="3552" y="3457"/>
              <a:ext cx="651" cy="239"/>
            </a:xfrm>
            <a:prstGeom prst="line">
              <a:avLst/>
            </a:pr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570" name="Oval 26"/>
            <p:cNvSpPr>
              <a:spLocks noChangeArrowheads="1"/>
            </p:cNvSpPr>
            <p:nvPr/>
          </p:nvSpPr>
          <p:spPr bwMode="auto">
            <a:xfrm>
              <a:off x="4049" y="2880"/>
              <a:ext cx="1711" cy="1059"/>
            </a:xfrm>
            <a:prstGeom prst="ellipse">
              <a:avLst/>
            </a:prstGeom>
            <a:solidFill>
              <a:srgbClr val="0099CC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spcBef>
                  <a:spcPct val="50000"/>
                </a:spcBef>
                <a:buClr>
                  <a:srgbClr val="D94439"/>
                </a:buClr>
                <a:buFont typeface="Wingdings" pitchFamily="2" charset="2"/>
                <a:buNone/>
              </a:pPr>
              <a:r>
                <a:rPr kumimoji="1" lang="en-US" sz="1600" b="1">
                  <a:solidFill>
                    <a:srgbClr val="000000"/>
                  </a:solidFill>
                  <a:latin typeface="Times New Roman" pitchFamily="18" charset="0"/>
                </a:rPr>
                <a:t>Less formal method that uses standard form to request information about product or service</a:t>
              </a:r>
            </a:p>
          </p:txBody>
        </p:sp>
      </p:grp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5791200" y="2057400"/>
            <a:ext cx="3048000" cy="1524000"/>
            <a:chOff x="3648" y="1296"/>
            <a:chExt cx="1920" cy="960"/>
          </a:xfrm>
        </p:grpSpPr>
        <p:sp>
          <p:nvSpPr>
            <p:cNvPr id="23567" name="Line 28"/>
            <p:cNvSpPr>
              <a:spLocks noChangeShapeType="1"/>
            </p:cNvSpPr>
            <p:nvPr/>
          </p:nvSpPr>
          <p:spPr bwMode="auto">
            <a:xfrm flipH="1" flipV="1">
              <a:off x="3648" y="1632"/>
              <a:ext cx="672" cy="96"/>
            </a:xfrm>
            <a:prstGeom prst="line">
              <a:avLst/>
            </a:pr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8" name="Oval 29"/>
            <p:cNvSpPr>
              <a:spLocks noChangeArrowheads="1"/>
            </p:cNvSpPr>
            <p:nvPr/>
          </p:nvSpPr>
          <p:spPr bwMode="auto">
            <a:xfrm>
              <a:off x="4171" y="1296"/>
              <a:ext cx="1397" cy="960"/>
            </a:xfrm>
            <a:prstGeom prst="ellipse">
              <a:avLst/>
            </a:prstGeom>
            <a:solidFill>
              <a:srgbClr val="0099CC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50000"/>
                </a:spcBef>
                <a:buClr>
                  <a:srgbClr val="D94439"/>
                </a:buClr>
                <a:buFont typeface="Wingdings" pitchFamily="2" charset="2"/>
                <a:buNone/>
              </a:pPr>
              <a:r>
                <a:rPr kumimoji="1" lang="en-US" sz="1600" b="1">
                  <a:solidFill>
                    <a:srgbClr val="000000"/>
                  </a:solidFill>
                  <a:latin typeface="Times New Roman" pitchFamily="18" charset="0"/>
                </a:rPr>
                <a:t>Vendor quotes price(s) for listed product(s)</a:t>
              </a:r>
            </a:p>
          </p:txBody>
        </p:sp>
      </p:grp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838200" y="3810000"/>
            <a:ext cx="3170238" cy="1676400"/>
            <a:chOff x="528" y="2400"/>
            <a:chExt cx="1997" cy="1056"/>
          </a:xfrm>
        </p:grpSpPr>
        <p:sp>
          <p:nvSpPr>
            <p:cNvPr id="23565" name="Line 31"/>
            <p:cNvSpPr>
              <a:spLocks noChangeShapeType="1"/>
            </p:cNvSpPr>
            <p:nvPr/>
          </p:nvSpPr>
          <p:spPr bwMode="auto">
            <a:xfrm flipH="1">
              <a:off x="1824" y="2448"/>
              <a:ext cx="701" cy="370"/>
            </a:xfrm>
            <a:prstGeom prst="line">
              <a:avLst/>
            </a:pr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6" name="Oval 32"/>
            <p:cNvSpPr>
              <a:spLocks noChangeArrowheads="1"/>
            </p:cNvSpPr>
            <p:nvPr/>
          </p:nvSpPr>
          <p:spPr bwMode="auto">
            <a:xfrm>
              <a:off x="528" y="2400"/>
              <a:ext cx="1680" cy="1056"/>
            </a:xfrm>
            <a:prstGeom prst="ellipse">
              <a:avLst/>
            </a:prstGeom>
            <a:solidFill>
              <a:srgbClr val="0099CC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80000"/>
                <a:buFont typeface="Monotype Sorts" pitchFamily="2" charset="2"/>
                <a:buNone/>
              </a:pPr>
              <a:r>
                <a:rPr kumimoji="1" lang="en-US" sz="1600" b="1">
                  <a:solidFill>
                    <a:srgbClr val="000000"/>
                  </a:solidFill>
                  <a:latin typeface="Times New Roman" pitchFamily="18" charset="0"/>
                </a:rPr>
                <a:t>Vendor selects product(s) that meet(s) your requirements and then quotes price(s)</a:t>
              </a:r>
            </a:p>
          </p:txBody>
        </p:sp>
      </p:grpSp>
      <p:grpSp>
        <p:nvGrpSpPr>
          <p:cNvPr id="5" name="Group 42"/>
          <p:cNvGrpSpPr>
            <a:grpSpLocks/>
          </p:cNvGrpSpPr>
          <p:nvPr/>
        </p:nvGrpSpPr>
        <p:grpSpPr bwMode="auto">
          <a:xfrm>
            <a:off x="555625" y="2133600"/>
            <a:ext cx="2644775" cy="1524000"/>
            <a:chOff x="350" y="1344"/>
            <a:chExt cx="1666" cy="960"/>
          </a:xfrm>
        </p:grpSpPr>
        <p:sp>
          <p:nvSpPr>
            <p:cNvPr id="23563" name="Line 34"/>
            <p:cNvSpPr>
              <a:spLocks noChangeShapeType="1"/>
            </p:cNvSpPr>
            <p:nvPr/>
          </p:nvSpPr>
          <p:spPr bwMode="auto">
            <a:xfrm flipH="1">
              <a:off x="1261" y="1632"/>
              <a:ext cx="755" cy="144"/>
            </a:xfrm>
            <a:prstGeom prst="line">
              <a:avLst/>
            </a:pr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4" name="Oval 35"/>
            <p:cNvSpPr>
              <a:spLocks noChangeArrowheads="1"/>
            </p:cNvSpPr>
            <p:nvPr/>
          </p:nvSpPr>
          <p:spPr bwMode="auto">
            <a:xfrm>
              <a:off x="350" y="1344"/>
              <a:ext cx="1209" cy="960"/>
            </a:xfrm>
            <a:prstGeom prst="ellipse">
              <a:avLst/>
            </a:prstGeom>
            <a:solidFill>
              <a:srgbClr val="0099CC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80000"/>
                <a:buFont typeface="Monotype Sorts" pitchFamily="2" charset="2"/>
                <a:buNone/>
              </a:pPr>
              <a:r>
                <a:rPr kumimoji="1" lang="en-US" sz="1600" b="1">
                  <a:solidFill>
                    <a:srgbClr val="000000"/>
                  </a:solidFill>
                  <a:latin typeface="Times New Roman" pitchFamily="18" charset="0"/>
                </a:rPr>
                <a:t>Identifies product(s) you want</a:t>
              </a:r>
            </a:p>
          </p:txBody>
        </p:sp>
      </p:grpSp>
      <p:sp>
        <p:nvSpPr>
          <p:cNvPr id="74788" name="Oval 36"/>
          <p:cNvSpPr>
            <a:spLocks noChangeArrowheads="1"/>
          </p:cNvSpPr>
          <p:nvPr/>
        </p:nvSpPr>
        <p:spPr bwMode="auto">
          <a:xfrm>
            <a:off x="2781300" y="5410200"/>
            <a:ext cx="3581400" cy="990600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  <a:effectLst/>
          <a:scene3d>
            <a:camera prst="legacyObliqueTopLeft"/>
            <a:lightRig rig="legacyFlat3" dir="r"/>
          </a:scene3d>
          <a:sp3d extrusionH="430200" prstMaterial="legacyMatte">
            <a:bevelT w="13500" h="13500" prst="angle"/>
            <a:bevelB w="13500" h="13500" prst="angle"/>
            <a:extrusionClr>
              <a:srgbClr val="FF9900"/>
            </a:extrusionClr>
          </a:sp3d>
        </p:spPr>
        <p:txBody>
          <a:bodyPr wrap="none" anchor="ctr">
            <a:flatTx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80000"/>
              <a:buFont typeface="Monotype Sorts" pitchFamily="2" charset="2"/>
              <a:buNone/>
              <a:defRPr/>
            </a:pPr>
            <a:r>
              <a:rPr kumimoji="1" lang="en-US" sz="20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Request for information (RFI)</a:t>
            </a:r>
          </a:p>
        </p:txBody>
      </p:sp>
      <p:sp>
        <p:nvSpPr>
          <p:cNvPr id="74789" name="Oval 37"/>
          <p:cNvSpPr>
            <a:spLocks noChangeArrowheads="1"/>
          </p:cNvSpPr>
          <p:nvPr/>
        </p:nvSpPr>
        <p:spPr bwMode="auto">
          <a:xfrm>
            <a:off x="3505200" y="3543300"/>
            <a:ext cx="3581400" cy="990600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  <a:effectLst/>
          <a:scene3d>
            <a:camera prst="legacyObliqueTopLeft"/>
            <a:lightRig rig="legacyFlat3" dir="r"/>
          </a:scene3d>
          <a:sp3d extrusionH="430200" prstMaterial="legacyMatte">
            <a:bevelT w="13500" h="13500" prst="angle"/>
            <a:bevelB w="13500" h="13500" prst="angle"/>
            <a:extrusionClr>
              <a:srgbClr val="FF9900"/>
            </a:extrusionClr>
          </a:sp3d>
        </p:spPr>
        <p:txBody>
          <a:bodyPr wrap="none" anchor="ctr">
            <a:flatTx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80000"/>
              <a:buFont typeface="Monotype Sorts" pitchFamily="2" charset="2"/>
              <a:buNone/>
              <a:defRPr/>
            </a:pPr>
            <a:r>
              <a:rPr kumimoji="1" lang="en-US" sz="20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Request for proposal (RFP)</a:t>
            </a:r>
          </a:p>
        </p:txBody>
      </p:sp>
      <p:sp>
        <p:nvSpPr>
          <p:cNvPr id="74790" name="Oval 38"/>
          <p:cNvSpPr>
            <a:spLocks noChangeArrowheads="1"/>
          </p:cNvSpPr>
          <p:nvPr/>
        </p:nvSpPr>
        <p:spPr bwMode="auto">
          <a:xfrm>
            <a:off x="2743200" y="2209800"/>
            <a:ext cx="3581400" cy="990600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  <a:effectLst/>
          <a:scene3d>
            <a:camera prst="legacyObliqueTopLeft"/>
            <a:lightRig rig="legacyFlat3" dir="r"/>
          </a:scene3d>
          <a:sp3d extrusionH="430200" prstMaterial="legacyMatte">
            <a:bevelT w="13500" h="13500" prst="angle"/>
            <a:bevelB w="13500" h="13500" prst="angle"/>
            <a:extrusionClr>
              <a:srgbClr val="FF9900"/>
            </a:extrusionClr>
          </a:sp3d>
        </p:spPr>
        <p:txBody>
          <a:bodyPr wrap="none" anchor="ctr">
            <a:flatTx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80000"/>
              <a:buFont typeface="Monotype Sorts" pitchFamily="2" charset="2"/>
              <a:buNone/>
              <a:defRPr/>
            </a:pPr>
            <a:r>
              <a:rPr kumimoji="1" lang="en-US" sz="20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Request for quotation (RFQ)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4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4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bldLvl="5" autoUpdateAnimBg="0" advAuto="1000"/>
      <p:bldP spid="74788" grpId="0" animBg="1" autoUpdateAnimBg="0"/>
      <p:bldP spid="74789" grpId="0" animBg="1" autoUpdateAnimBg="0"/>
      <p:bldP spid="74790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7381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How do systems analysts test software products?</a:t>
            </a:r>
            <a:endParaRPr lang="en-US" smtClean="0">
              <a:latin typeface="Arial Unicode MS" pitchFamily="34" charset="-128"/>
            </a:endParaRPr>
          </a:p>
        </p:txBody>
      </p:sp>
      <p:sp>
        <p:nvSpPr>
          <p:cNvPr id="78872" name="Rectangle 24"/>
          <p:cNvSpPr>
            <a:spLocks noChangeArrowheads="1"/>
          </p:cNvSpPr>
          <p:nvPr/>
        </p:nvSpPr>
        <p:spPr bwMode="auto">
          <a:xfrm>
            <a:off x="304800" y="1547813"/>
            <a:ext cx="8585200" cy="279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  <a:t>References from vendor</a:t>
            </a:r>
          </a:p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  <a:t>Talk to current users of product</a:t>
            </a:r>
          </a:p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  <a:t>Product demonstrations</a:t>
            </a:r>
          </a:p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  <a:t>Trial version of software</a:t>
            </a:r>
          </a:p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>
                <a:solidFill>
                  <a:schemeClr val="hlink"/>
                </a:solidFill>
                <a:latin typeface="Times New Roman" pitchFamily="18" charset="0"/>
              </a:rPr>
              <a:t>Benchmark test </a:t>
            </a:r>
            <a: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  <a:t>measures performance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8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88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88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88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88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 bldLvl="5" autoUpdateAnimBg="0" advAuto="1000"/>
      <p:bldP spid="78872" grpId="0" build="p" bldLvl="2" autoUpdateAnimBg="0" advAuto="300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5857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is a </a:t>
            </a:r>
            <a:r>
              <a:rPr lang="en-US" smtClean="0">
                <a:solidFill>
                  <a:schemeClr val="bg2"/>
                </a:solidFill>
              </a:rPr>
              <a:t>detailed design</a:t>
            </a:r>
            <a:r>
              <a:rPr lang="en-US" smtClean="0"/>
              <a:t>?</a:t>
            </a:r>
            <a:endParaRPr lang="en-US" smtClean="0">
              <a:latin typeface="Arial Unicode MS" pitchFamily="34" charset="-128"/>
            </a:endParaRPr>
          </a:p>
        </p:txBody>
      </p:sp>
      <p:sp>
        <p:nvSpPr>
          <p:cNvPr id="80905" name="AutoShape 9"/>
          <p:cNvSpPr>
            <a:spLocks noChangeArrowheads="1"/>
          </p:cNvSpPr>
          <p:nvPr/>
        </p:nvSpPr>
        <p:spPr bwMode="auto">
          <a:xfrm>
            <a:off x="762000" y="3200400"/>
            <a:ext cx="7239000" cy="685800"/>
          </a:xfrm>
          <a:prstGeom prst="bevel">
            <a:avLst>
              <a:gd name="adj" fmla="val 5722"/>
            </a:avLst>
          </a:prstGeom>
          <a:solidFill>
            <a:srgbClr val="0099CC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Ctr="1"/>
          <a:lstStyle/>
          <a:p>
            <a:pPr algn="ctr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2000">
                <a:solidFill>
                  <a:srgbClr val="000000"/>
                </a:solidFill>
                <a:latin typeface="Times New Roman" pitchFamily="18" charset="0"/>
              </a:rPr>
              <a:t>Includes several activities</a:t>
            </a:r>
          </a:p>
        </p:txBody>
      </p:sp>
      <p:sp>
        <p:nvSpPr>
          <p:cNvPr id="80906" name="AutoShape 10"/>
          <p:cNvSpPr>
            <a:spLocks noChangeArrowheads="1"/>
          </p:cNvSpPr>
          <p:nvPr/>
        </p:nvSpPr>
        <p:spPr bwMode="auto">
          <a:xfrm>
            <a:off x="762000" y="3619500"/>
            <a:ext cx="2190750" cy="917575"/>
          </a:xfrm>
          <a:prstGeom prst="roundRect">
            <a:avLst>
              <a:gd name="adj" fmla="val 16667"/>
            </a:avLst>
          </a:prstGeom>
          <a:solidFill>
            <a:srgbClr val="993366"/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kumimoji="1" lang="en-US" sz="1800">
                <a:latin typeface="Times New Roman" pitchFamily="18" charset="0"/>
              </a:rPr>
              <a:t>Database </a:t>
            </a:r>
            <a:br>
              <a:rPr kumimoji="1" lang="en-US" sz="1800">
                <a:latin typeface="Times New Roman" pitchFamily="18" charset="0"/>
              </a:rPr>
            </a:br>
            <a:r>
              <a:rPr kumimoji="1" lang="en-US" sz="1800">
                <a:latin typeface="Times New Roman" pitchFamily="18" charset="0"/>
              </a:rPr>
              <a:t>design</a:t>
            </a:r>
          </a:p>
        </p:txBody>
      </p:sp>
      <p:sp>
        <p:nvSpPr>
          <p:cNvPr id="80907" name="AutoShape 11"/>
          <p:cNvSpPr>
            <a:spLocks noChangeArrowheads="1"/>
          </p:cNvSpPr>
          <p:nvPr/>
        </p:nvSpPr>
        <p:spPr bwMode="auto">
          <a:xfrm>
            <a:off x="3171825" y="3619500"/>
            <a:ext cx="2190750" cy="917575"/>
          </a:xfrm>
          <a:prstGeom prst="roundRect">
            <a:avLst>
              <a:gd name="adj" fmla="val 16667"/>
            </a:avLst>
          </a:prstGeom>
          <a:solidFill>
            <a:srgbClr val="008080"/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kumimoji="1" lang="en-US" sz="1800">
                <a:latin typeface="Times New Roman" pitchFamily="18" charset="0"/>
              </a:rPr>
              <a:t>Input and </a:t>
            </a:r>
            <a:br>
              <a:rPr kumimoji="1" lang="en-US" sz="1800">
                <a:latin typeface="Times New Roman" pitchFamily="18" charset="0"/>
              </a:rPr>
            </a:br>
            <a:r>
              <a:rPr kumimoji="1" lang="en-US" sz="1800">
                <a:latin typeface="Times New Roman" pitchFamily="18" charset="0"/>
              </a:rPr>
              <a:t>output design</a:t>
            </a:r>
          </a:p>
        </p:txBody>
      </p:sp>
      <p:sp>
        <p:nvSpPr>
          <p:cNvPr id="80908" name="AutoShape 12"/>
          <p:cNvSpPr>
            <a:spLocks noChangeArrowheads="1"/>
          </p:cNvSpPr>
          <p:nvPr/>
        </p:nvSpPr>
        <p:spPr bwMode="auto">
          <a:xfrm>
            <a:off x="5638800" y="3619500"/>
            <a:ext cx="2286000" cy="917575"/>
          </a:xfrm>
          <a:prstGeom prst="roundRect">
            <a:avLst>
              <a:gd name="adj" fmla="val 16667"/>
            </a:avLst>
          </a:prstGeom>
          <a:solidFill>
            <a:srgbClr val="D94439"/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50000"/>
              </a:spcBef>
              <a:buClr>
                <a:srgbClr val="D94439"/>
              </a:buClr>
              <a:buFont typeface="Wingdings" pitchFamily="2" charset="2"/>
              <a:buNone/>
              <a:defRPr/>
            </a:pPr>
            <a:r>
              <a:rPr kumimoji="1" lang="en-US" sz="1800">
                <a:latin typeface="Times New Roman" pitchFamily="18" charset="0"/>
              </a:rPr>
              <a:t>Program </a:t>
            </a:r>
            <a:br>
              <a:rPr kumimoji="1" lang="en-US" sz="1800">
                <a:latin typeface="Times New Roman" pitchFamily="18" charset="0"/>
              </a:rPr>
            </a:br>
            <a:r>
              <a:rPr kumimoji="1" lang="en-US" sz="1800">
                <a:latin typeface="Times New Roman" pitchFamily="18" charset="0"/>
              </a:rPr>
              <a:t>design</a:t>
            </a:r>
          </a:p>
        </p:txBody>
      </p:sp>
      <p:sp>
        <p:nvSpPr>
          <p:cNvPr id="80909" name="AutoShape 13"/>
          <p:cNvSpPr>
            <a:spLocks noChangeArrowheads="1"/>
          </p:cNvSpPr>
          <p:nvPr/>
        </p:nvSpPr>
        <p:spPr bwMode="auto">
          <a:xfrm>
            <a:off x="762000" y="2054225"/>
            <a:ext cx="7239000" cy="685800"/>
          </a:xfrm>
          <a:prstGeom prst="bevel">
            <a:avLst>
              <a:gd name="adj" fmla="val 5722"/>
            </a:avLst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Ctr="1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80000"/>
              <a:buFont typeface="Monotype Sorts" pitchFamily="2" charset="2"/>
              <a:buNone/>
            </a:pPr>
            <a:r>
              <a:rPr kumimoji="1" lang="en-US" sz="2000">
                <a:solidFill>
                  <a:srgbClr val="000000"/>
                </a:solidFill>
                <a:latin typeface="Times New Roman" pitchFamily="18" charset="0"/>
              </a:rPr>
              <a:t>Detailed design specifications for components in proposed solution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3" presetClass="entr" presetSubtype="27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3" presetClass="entr" presetSubtype="27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09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9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0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0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0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 bldLvl="5" autoUpdateAnimBg="0" advAuto="1000"/>
      <p:bldP spid="80905" grpId="0" animBg="1" autoUpdateAnimBg="0"/>
      <p:bldP spid="80906" grpId="0" animBg="1" autoUpdateAnimBg="0"/>
      <p:bldP spid="80907" grpId="0" animBg="1" autoUpdateAnimBg="0"/>
      <p:bldP spid="80908" grpId="0" animBg="1" autoUpdateAnimBg="0"/>
      <p:bldP spid="80909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5857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is a </a:t>
            </a:r>
            <a:r>
              <a:rPr lang="en-US" smtClean="0">
                <a:solidFill>
                  <a:schemeClr val="bg2"/>
                </a:solidFill>
              </a:rPr>
              <a:t>mockup</a:t>
            </a:r>
            <a:r>
              <a:rPr lang="en-US" smtClean="0"/>
              <a:t>?</a:t>
            </a:r>
            <a:endParaRPr lang="en-US" smtClean="0">
              <a:latin typeface="Arial Unicode MS" pitchFamily="34" charset="-128"/>
            </a:endParaRPr>
          </a:p>
        </p:txBody>
      </p:sp>
      <p:sp>
        <p:nvSpPr>
          <p:cNvPr id="82952" name="Rectangle 8"/>
          <p:cNvSpPr>
            <a:spLocks noChangeArrowheads="1"/>
          </p:cNvSpPr>
          <p:nvPr/>
        </p:nvSpPr>
        <p:spPr bwMode="auto">
          <a:xfrm>
            <a:off x="304800" y="1547813"/>
            <a:ext cx="85852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  <a:t>Sample of input or output that contains actual data</a:t>
            </a:r>
          </a:p>
        </p:txBody>
      </p:sp>
      <p:pic>
        <p:nvPicPr>
          <p:cNvPr id="82954" name="Picture 10" descr="Fig12-00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514600"/>
            <a:ext cx="561975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2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3" presetClass="entr" presetSubtype="27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29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29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uild="p" bldLvl="5" autoUpdateAnimBg="0" advAuto="1000"/>
      <p:bldP spid="82952" grpId="0" build="p" bldLvl="2" autoUpdateAnimBg="0" advAuto="300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6619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is a </a:t>
            </a:r>
            <a:r>
              <a:rPr lang="en-US" smtClean="0">
                <a:solidFill>
                  <a:schemeClr val="hlink"/>
                </a:solidFill>
              </a:rPr>
              <a:t>prototype</a:t>
            </a:r>
            <a:r>
              <a:rPr lang="en-US" smtClean="0"/>
              <a:t>?</a:t>
            </a:r>
            <a:endParaRPr lang="en-US" smtClean="0">
              <a:latin typeface="Arial Unicode MS" pitchFamily="34" charset="-128"/>
            </a:endParaRPr>
          </a:p>
        </p:txBody>
      </p:sp>
      <p:sp>
        <p:nvSpPr>
          <p:cNvPr id="87049" name="AutoShape 9"/>
          <p:cNvSpPr>
            <a:spLocks noChangeArrowheads="1"/>
          </p:cNvSpPr>
          <p:nvPr/>
        </p:nvSpPr>
        <p:spPr bwMode="auto">
          <a:xfrm>
            <a:off x="1143000" y="2133600"/>
            <a:ext cx="3657600" cy="1711325"/>
          </a:xfrm>
          <a:prstGeom prst="roundRect">
            <a:avLst>
              <a:gd name="adj" fmla="val 16667"/>
            </a:avLst>
          </a:prstGeom>
          <a:solidFill>
            <a:srgbClr val="D94439"/>
          </a:soli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50000"/>
              </a:spcBef>
              <a:buClr>
                <a:srgbClr val="D94439"/>
              </a:buClr>
              <a:buSzPct val="75000"/>
              <a:buFont typeface="Wingdings" pitchFamily="2" charset="2"/>
              <a:buNone/>
              <a:defRPr/>
            </a:pPr>
            <a:r>
              <a:rPr kumimoji="1" lang="en-US" b="1">
                <a:solidFill>
                  <a:srgbClr val="FFFFCC"/>
                </a:solidFill>
                <a:latin typeface="Times New Roman" pitchFamily="18" charset="0"/>
              </a:rPr>
              <a:t>Working model of </a:t>
            </a:r>
            <a:br>
              <a:rPr kumimoji="1" lang="en-US" b="1">
                <a:solidFill>
                  <a:srgbClr val="FFFFCC"/>
                </a:solidFill>
                <a:latin typeface="Times New Roman" pitchFamily="18" charset="0"/>
              </a:rPr>
            </a:br>
            <a:r>
              <a:rPr kumimoji="1" lang="en-US" b="1">
                <a:solidFill>
                  <a:srgbClr val="FFFFCC"/>
                </a:solidFill>
                <a:latin typeface="Times New Roman" pitchFamily="18" charset="0"/>
              </a:rPr>
              <a:t>proposed system</a:t>
            </a:r>
          </a:p>
        </p:txBody>
      </p:sp>
      <p:sp>
        <p:nvSpPr>
          <p:cNvPr id="87048" name="AutoShape 8"/>
          <p:cNvSpPr>
            <a:spLocks noChangeArrowheads="1"/>
          </p:cNvSpPr>
          <p:nvPr/>
        </p:nvSpPr>
        <p:spPr bwMode="auto">
          <a:xfrm>
            <a:off x="4191000" y="3581400"/>
            <a:ext cx="3657600" cy="1711325"/>
          </a:xfrm>
          <a:prstGeom prst="roundRect">
            <a:avLst>
              <a:gd name="adj" fmla="val 16667"/>
            </a:avLst>
          </a:prstGeom>
          <a:solidFill>
            <a:srgbClr val="008080"/>
          </a:soli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50000"/>
              </a:spcBef>
              <a:buClr>
                <a:srgbClr val="D94439"/>
              </a:buClr>
              <a:buSzPct val="75000"/>
              <a:buFont typeface="Wingdings" pitchFamily="2" charset="2"/>
              <a:buNone/>
              <a:defRPr/>
            </a:pPr>
            <a:r>
              <a:rPr kumimoji="1" lang="en-US" b="1">
                <a:solidFill>
                  <a:srgbClr val="FFFFCC"/>
                </a:solidFill>
                <a:latin typeface="Times New Roman" pitchFamily="18" charset="0"/>
              </a:rPr>
              <a:t>Beginning a prototype too early may lead to problems</a:t>
            </a:r>
            <a:endParaRPr kumimoji="1" lang="en-US" sz="1800" b="1">
              <a:solidFill>
                <a:srgbClr val="FFFFCC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3" presetClass="entr" presetSubtype="27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7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7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3" presetClass="entr" presetSubtype="27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build="p" bldLvl="5" autoUpdateAnimBg="0" advAuto="1000"/>
      <p:bldP spid="87049" grpId="0" animBg="1" autoUpdateAnimBg="0"/>
      <p:bldP spid="87048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8143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is </a:t>
            </a:r>
            <a:r>
              <a:rPr lang="en-US" smtClean="0">
                <a:solidFill>
                  <a:schemeClr val="hlink"/>
                </a:solidFill>
              </a:rPr>
              <a:t>computer-aided software engineering (CASE)</a:t>
            </a:r>
            <a:r>
              <a:rPr lang="en-US" smtClean="0">
                <a:solidFill>
                  <a:schemeClr val="bg2"/>
                </a:solidFill>
              </a:rPr>
              <a:t>?</a:t>
            </a:r>
            <a:endParaRPr lang="en-US" smtClean="0">
              <a:solidFill>
                <a:schemeClr val="bg2"/>
              </a:solidFill>
              <a:latin typeface="Arial Unicode MS" pitchFamily="34" charset="-128"/>
            </a:endParaRPr>
          </a:p>
        </p:txBody>
      </p:sp>
      <p:sp>
        <p:nvSpPr>
          <p:cNvPr id="89113" name="Rectangle 25"/>
          <p:cNvSpPr>
            <a:spLocks noChangeArrowheads="1"/>
          </p:cNvSpPr>
          <p:nvPr/>
        </p:nvSpPr>
        <p:spPr bwMode="auto">
          <a:xfrm>
            <a:off x="304800" y="1547813"/>
            <a:ext cx="8585200" cy="96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  <a:t>Software tools designed to support activities of system development cycle</a:t>
            </a:r>
            <a:endParaRPr kumimoji="1" lang="en-US" sz="2600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pic>
        <p:nvPicPr>
          <p:cNvPr id="89120" name="Picture 32" descr="Fig12-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2590800"/>
            <a:ext cx="4875213" cy="370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9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9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9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 build="p" bldLvl="5" autoUpdateAnimBg="0" advAuto="1000"/>
      <p:bldP spid="89113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49" name="AutoShape 17"/>
          <p:cNvSpPr>
            <a:spLocks noChangeArrowheads="1"/>
          </p:cNvSpPr>
          <p:nvPr/>
        </p:nvSpPr>
        <p:spPr bwMode="auto">
          <a:xfrm rot="-10800000">
            <a:off x="2819400" y="2514600"/>
            <a:ext cx="3636963" cy="515938"/>
          </a:xfrm>
          <a:custGeom>
            <a:avLst/>
            <a:gdLst>
              <a:gd name="G0" fmla="+- 1522 0 0"/>
              <a:gd name="G1" fmla="+- 21600 0 1522"/>
              <a:gd name="G2" fmla="*/ 1522 1 2"/>
              <a:gd name="G3" fmla="+- 21600 0 G2"/>
              <a:gd name="G4" fmla="+/ 1522 21600 2"/>
              <a:gd name="G5" fmla="+/ G1 0 2"/>
              <a:gd name="G6" fmla="*/ 21600 21600 1522"/>
              <a:gd name="G7" fmla="*/ G6 1 2"/>
              <a:gd name="G8" fmla="+- 21600 0 G7"/>
              <a:gd name="G9" fmla="*/ 21600 1 2"/>
              <a:gd name="G10" fmla="+- 1522 0 G9"/>
              <a:gd name="G11" fmla="?: G10 G8 0"/>
              <a:gd name="G12" fmla="?: G10 G7 21600"/>
              <a:gd name="T0" fmla="*/ 20839 w 21600"/>
              <a:gd name="T1" fmla="*/ 10800 h 21600"/>
              <a:gd name="T2" fmla="*/ 10800 w 21600"/>
              <a:gd name="T3" fmla="*/ 21600 h 21600"/>
              <a:gd name="T4" fmla="*/ 761 w 21600"/>
              <a:gd name="T5" fmla="*/ 10800 h 21600"/>
              <a:gd name="T6" fmla="*/ 10800 w 21600"/>
              <a:gd name="T7" fmla="*/ 0 h 21600"/>
              <a:gd name="T8" fmla="*/ 2561 w 21600"/>
              <a:gd name="T9" fmla="*/ 2561 h 21600"/>
              <a:gd name="T10" fmla="*/ 19039 w 21600"/>
              <a:gd name="T11" fmla="*/ 1903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522" y="21600"/>
                </a:lnTo>
                <a:lnTo>
                  <a:pt x="20078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94439"/>
          </a:solidFill>
          <a:ln w="9525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1878000" prstMaterial="legacyMatte">
            <a:bevelT w="13500" h="13500" prst="angle"/>
            <a:bevelB w="13500" h="13500" prst="angle"/>
            <a:extrusionClr>
              <a:srgbClr val="D94439"/>
            </a:extrusionClr>
          </a:sp3d>
        </p:spPr>
        <p:txBody>
          <a:bodyPr rot="10800000" lIns="0" tIns="0" rIns="0" bIns="0" anchor="ctr" anchorCtr="1">
            <a:flatTx/>
          </a:bodyPr>
          <a:lstStyle/>
          <a:p>
            <a:pPr algn="ctr">
              <a:spcBef>
                <a:spcPct val="50000"/>
              </a:spcBef>
              <a:buClr>
                <a:srgbClr val="D94439"/>
              </a:buClr>
              <a:buSzPct val="75000"/>
              <a:buFont typeface="Wingdings" pitchFamily="2" charset="2"/>
              <a:buNone/>
              <a:defRPr/>
            </a:pPr>
            <a:r>
              <a:rPr kumimoji="1" lang="en-US" sz="20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Convert to new system</a:t>
            </a:r>
            <a:endParaRPr lang="en-US" sz="200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5857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is the </a:t>
            </a:r>
            <a:r>
              <a:rPr lang="en-US" smtClean="0">
                <a:solidFill>
                  <a:schemeClr val="hlink"/>
                </a:solidFill>
              </a:rPr>
              <a:t>implementation phase</a:t>
            </a:r>
            <a:r>
              <a:rPr lang="en-US" smtClean="0"/>
              <a:t>?</a:t>
            </a:r>
            <a:endParaRPr lang="en-US" smtClean="0">
              <a:latin typeface="Arial Unicode MS" pitchFamily="34" charset="-128"/>
            </a:endParaRPr>
          </a:p>
        </p:txBody>
      </p:sp>
      <p:sp>
        <p:nvSpPr>
          <p:cNvPr id="95245" name="Rectangle 13"/>
          <p:cNvSpPr>
            <a:spLocks noChangeArrowheads="1"/>
          </p:cNvSpPr>
          <p:nvPr/>
        </p:nvSpPr>
        <p:spPr bwMode="auto">
          <a:xfrm>
            <a:off x="304800" y="1524000"/>
            <a:ext cx="8585200" cy="134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  <a:t>Purpose is to construct, or build, new or modified system and then deliver it to users</a:t>
            </a:r>
            <a:endParaRPr kumimoji="1" lang="en-US" sz="2600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95246" name="AutoShape 14"/>
          <p:cNvSpPr>
            <a:spLocks noChangeArrowheads="1"/>
          </p:cNvSpPr>
          <p:nvPr/>
        </p:nvSpPr>
        <p:spPr bwMode="auto">
          <a:xfrm rot="-10800000">
            <a:off x="2378075" y="3190875"/>
            <a:ext cx="4556125" cy="677863"/>
          </a:xfrm>
          <a:custGeom>
            <a:avLst/>
            <a:gdLst>
              <a:gd name="G0" fmla="+- 1818 0 0"/>
              <a:gd name="G1" fmla="+- 21600 0 1818"/>
              <a:gd name="G2" fmla="*/ 1818 1 2"/>
              <a:gd name="G3" fmla="+- 21600 0 G2"/>
              <a:gd name="G4" fmla="+/ 1818 21600 2"/>
              <a:gd name="G5" fmla="+/ G1 0 2"/>
              <a:gd name="G6" fmla="*/ 21600 21600 1818"/>
              <a:gd name="G7" fmla="*/ G6 1 2"/>
              <a:gd name="G8" fmla="+- 21600 0 G7"/>
              <a:gd name="G9" fmla="*/ 21600 1 2"/>
              <a:gd name="G10" fmla="+- 1818 0 G9"/>
              <a:gd name="G11" fmla="?: G10 G8 0"/>
              <a:gd name="G12" fmla="?: G10 G7 21600"/>
              <a:gd name="T0" fmla="*/ 20691 w 21600"/>
              <a:gd name="T1" fmla="*/ 10800 h 21600"/>
              <a:gd name="T2" fmla="*/ 10800 w 21600"/>
              <a:gd name="T3" fmla="*/ 21600 h 21600"/>
              <a:gd name="T4" fmla="*/ 909 w 21600"/>
              <a:gd name="T5" fmla="*/ 10800 h 21600"/>
              <a:gd name="T6" fmla="*/ 10800 w 21600"/>
              <a:gd name="T7" fmla="*/ 0 h 21600"/>
              <a:gd name="T8" fmla="*/ 2709 w 21600"/>
              <a:gd name="T9" fmla="*/ 2709 h 21600"/>
              <a:gd name="T10" fmla="*/ 18891 w 21600"/>
              <a:gd name="T11" fmla="*/ 1889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818" y="21600"/>
                </a:lnTo>
                <a:lnTo>
                  <a:pt x="19782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94439"/>
          </a:solidFill>
          <a:ln w="9525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1878000" prstMaterial="legacyMatte">
            <a:bevelT w="13500" h="13500" prst="angle"/>
            <a:bevelB w="13500" h="13500" prst="angle"/>
            <a:extrusionClr>
              <a:srgbClr val="D94439"/>
            </a:extrusionClr>
          </a:sp3d>
        </p:spPr>
        <p:txBody>
          <a:bodyPr rot="10800000" lIns="0" tIns="0" rIns="0" bIns="0" anchor="ctr" anchorCtr="1">
            <a:flatTx/>
          </a:bodyPr>
          <a:lstStyle/>
          <a:p>
            <a:pPr algn="ctr">
              <a:spcBef>
                <a:spcPct val="50000"/>
              </a:spcBef>
              <a:buClr>
                <a:srgbClr val="D94439"/>
              </a:buClr>
              <a:buSzPct val="75000"/>
              <a:buFont typeface="Wingdings" pitchFamily="2" charset="2"/>
              <a:buNone/>
              <a:defRPr/>
            </a:pPr>
            <a:r>
              <a:rPr kumimoji="1" lang="en-US" sz="20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Train users</a:t>
            </a:r>
            <a:endParaRPr lang="en-US" sz="2000"/>
          </a:p>
        </p:txBody>
      </p:sp>
      <p:sp>
        <p:nvSpPr>
          <p:cNvPr id="95247" name="AutoShape 15"/>
          <p:cNvSpPr>
            <a:spLocks noChangeArrowheads="1"/>
          </p:cNvSpPr>
          <p:nvPr/>
        </p:nvSpPr>
        <p:spPr bwMode="auto">
          <a:xfrm rot="-10800000">
            <a:off x="1855788" y="4043363"/>
            <a:ext cx="5595937" cy="881062"/>
          </a:xfrm>
          <a:custGeom>
            <a:avLst/>
            <a:gdLst>
              <a:gd name="G0" fmla="+- 1835 0 0"/>
              <a:gd name="G1" fmla="+- 21600 0 1835"/>
              <a:gd name="G2" fmla="*/ 1835 1 2"/>
              <a:gd name="G3" fmla="+- 21600 0 G2"/>
              <a:gd name="G4" fmla="+/ 1835 21600 2"/>
              <a:gd name="G5" fmla="+/ G1 0 2"/>
              <a:gd name="G6" fmla="*/ 21600 21600 1835"/>
              <a:gd name="G7" fmla="*/ G6 1 2"/>
              <a:gd name="G8" fmla="+- 21600 0 G7"/>
              <a:gd name="G9" fmla="*/ 21600 1 2"/>
              <a:gd name="G10" fmla="+- 1835 0 G9"/>
              <a:gd name="G11" fmla="?: G10 G8 0"/>
              <a:gd name="G12" fmla="?: G10 G7 21600"/>
              <a:gd name="T0" fmla="*/ 20682 w 21600"/>
              <a:gd name="T1" fmla="*/ 10800 h 21600"/>
              <a:gd name="T2" fmla="*/ 10800 w 21600"/>
              <a:gd name="T3" fmla="*/ 21600 h 21600"/>
              <a:gd name="T4" fmla="*/ 918 w 21600"/>
              <a:gd name="T5" fmla="*/ 10800 h 21600"/>
              <a:gd name="T6" fmla="*/ 10800 w 21600"/>
              <a:gd name="T7" fmla="*/ 0 h 21600"/>
              <a:gd name="T8" fmla="*/ 2718 w 21600"/>
              <a:gd name="T9" fmla="*/ 2718 h 21600"/>
              <a:gd name="T10" fmla="*/ 18882 w 21600"/>
              <a:gd name="T11" fmla="*/ 188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835" y="21600"/>
                </a:lnTo>
                <a:lnTo>
                  <a:pt x="19765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94439"/>
          </a:solidFill>
          <a:ln w="9525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1878000" prstMaterial="legacyMatte">
            <a:bevelT w="13500" h="13500" prst="angle"/>
            <a:bevelB w="13500" h="13500" prst="angle"/>
            <a:extrusionClr>
              <a:srgbClr val="D94439"/>
            </a:extrusionClr>
          </a:sp3d>
        </p:spPr>
        <p:txBody>
          <a:bodyPr rot="10800000" lIns="0" tIns="0" rIns="0" bIns="0" anchor="ctr" anchorCtr="1">
            <a:flatTx/>
          </a:bodyPr>
          <a:lstStyle/>
          <a:p>
            <a:pPr algn="ctr">
              <a:spcBef>
                <a:spcPct val="50000"/>
              </a:spcBef>
              <a:buClr>
                <a:srgbClr val="D94439"/>
              </a:buClr>
              <a:buSzPct val="75000"/>
              <a:buFont typeface="Wingdings" pitchFamily="2" charset="2"/>
              <a:buNone/>
              <a:defRPr/>
            </a:pPr>
            <a:r>
              <a:rPr kumimoji="1" lang="en-US" sz="20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Install and test new system</a:t>
            </a:r>
            <a:endParaRPr lang="en-US" sz="2000"/>
          </a:p>
        </p:txBody>
      </p:sp>
      <p:sp>
        <p:nvSpPr>
          <p:cNvPr id="95248" name="AutoShape 16"/>
          <p:cNvSpPr>
            <a:spLocks noChangeArrowheads="1"/>
          </p:cNvSpPr>
          <p:nvPr/>
        </p:nvSpPr>
        <p:spPr bwMode="auto">
          <a:xfrm rot="-10800000">
            <a:off x="1247775" y="5075238"/>
            <a:ext cx="6813550" cy="944562"/>
          </a:xfrm>
          <a:custGeom>
            <a:avLst/>
            <a:gdLst>
              <a:gd name="G0" fmla="+- 1678 0 0"/>
              <a:gd name="G1" fmla="+- 21600 0 1678"/>
              <a:gd name="G2" fmla="*/ 1678 1 2"/>
              <a:gd name="G3" fmla="+- 21600 0 G2"/>
              <a:gd name="G4" fmla="+/ 1678 21600 2"/>
              <a:gd name="G5" fmla="+/ G1 0 2"/>
              <a:gd name="G6" fmla="*/ 21600 21600 1678"/>
              <a:gd name="G7" fmla="*/ G6 1 2"/>
              <a:gd name="G8" fmla="+- 21600 0 G7"/>
              <a:gd name="G9" fmla="*/ 21600 1 2"/>
              <a:gd name="G10" fmla="+- 1678 0 G9"/>
              <a:gd name="G11" fmla="?: G10 G8 0"/>
              <a:gd name="G12" fmla="?: G10 G7 21600"/>
              <a:gd name="T0" fmla="*/ 20761 w 21600"/>
              <a:gd name="T1" fmla="*/ 10800 h 21600"/>
              <a:gd name="T2" fmla="*/ 10800 w 21600"/>
              <a:gd name="T3" fmla="*/ 21600 h 21600"/>
              <a:gd name="T4" fmla="*/ 839 w 21600"/>
              <a:gd name="T5" fmla="*/ 10800 h 21600"/>
              <a:gd name="T6" fmla="*/ 10800 w 21600"/>
              <a:gd name="T7" fmla="*/ 0 h 21600"/>
              <a:gd name="T8" fmla="*/ 2639 w 21600"/>
              <a:gd name="T9" fmla="*/ 2639 h 21600"/>
              <a:gd name="T10" fmla="*/ 18961 w 21600"/>
              <a:gd name="T11" fmla="*/ 1896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678" y="21600"/>
                </a:lnTo>
                <a:lnTo>
                  <a:pt x="19922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94439"/>
          </a:solidFill>
          <a:ln w="9525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1878000" prstMaterial="legacyMatte">
            <a:bevelT w="13500" h="13500" prst="angle"/>
            <a:bevelB w="13500" h="13500" prst="angle"/>
            <a:extrusionClr>
              <a:srgbClr val="D94439"/>
            </a:extrusionClr>
          </a:sp3d>
        </p:spPr>
        <p:txBody>
          <a:bodyPr rot="10800000" lIns="0" tIns="0" rIns="0" bIns="0" anchor="ctr" anchorCtr="1">
            <a:flatTx/>
          </a:bodyPr>
          <a:lstStyle/>
          <a:p>
            <a:pPr algn="ctr">
              <a:spcBef>
                <a:spcPct val="50000"/>
              </a:spcBef>
              <a:buClr>
                <a:srgbClr val="D94439"/>
              </a:buClr>
              <a:buFont typeface="Wingdings" pitchFamily="2" charset="2"/>
              <a:buNone/>
              <a:defRPr/>
            </a:pPr>
            <a:r>
              <a:rPr kumimoji="1" lang="en-US" sz="20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Develop programs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5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5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5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5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5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5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5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500"/>
                            </p:stCondLst>
                            <p:childTnLst>
                              <p:par>
                                <p:cTn id="28" presetID="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5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5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49" grpId="0" animBg="1" autoUpdateAnimBg="0"/>
      <p:bldP spid="95235" grpId="0" build="p" bldLvl="5" autoUpdateAnimBg="0" advAuto="1000"/>
      <p:bldP spid="95245" grpId="0" autoUpdateAnimBg="0"/>
      <p:bldP spid="95246" grpId="0" animBg="1" autoUpdateAnimBg="0"/>
      <p:bldP spid="95247" grpId="0" animBg="1" autoUpdateAnimBg="0"/>
      <p:bldP spid="95248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1119187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mtClean="0"/>
              <a:t>What are the three types of tests performed by system developers?</a:t>
            </a:r>
            <a:endParaRPr lang="en-US" smtClean="0">
              <a:latin typeface="Arial Unicode MS" pitchFamily="34" charset="-128"/>
            </a:endParaRPr>
          </a:p>
        </p:txBody>
      </p:sp>
      <p:sp>
        <p:nvSpPr>
          <p:cNvPr id="99336" name="Rectangle 8"/>
          <p:cNvSpPr>
            <a:spLocks noChangeArrowheads="1"/>
          </p:cNvSpPr>
          <p:nvPr/>
        </p:nvSpPr>
        <p:spPr bwMode="auto">
          <a:xfrm>
            <a:off x="3627438" y="5105400"/>
            <a:ext cx="2051050" cy="9144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1600" b="1">
                <a:latin typeface="Times New Roman" pitchFamily="18" charset="0"/>
              </a:rPr>
              <a:t>Verifies application works with other applications</a:t>
            </a:r>
          </a:p>
        </p:txBody>
      </p:sp>
      <p:sp>
        <p:nvSpPr>
          <p:cNvPr id="99337" name="AutoShape 9"/>
          <p:cNvSpPr>
            <a:spLocks noChangeArrowheads="1"/>
          </p:cNvSpPr>
          <p:nvPr/>
        </p:nvSpPr>
        <p:spPr bwMode="auto">
          <a:xfrm>
            <a:off x="4800600" y="2209800"/>
            <a:ext cx="4114800" cy="838200"/>
          </a:xfrm>
          <a:custGeom>
            <a:avLst/>
            <a:gdLst>
              <a:gd name="T0" fmla="*/ 685885667 w 21600"/>
              <a:gd name="T1" fmla="*/ 16263407 h 21600"/>
              <a:gd name="T2" fmla="*/ 391934653 w 21600"/>
              <a:gd name="T3" fmla="*/ 32526815 h 21600"/>
              <a:gd name="T4" fmla="*/ 97983663 w 21600"/>
              <a:gd name="T5" fmla="*/ 16263407 h 21600"/>
              <a:gd name="T6" fmla="*/ 391934653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808000"/>
          </a:solidFill>
          <a:ln w="9525">
            <a:noFill/>
            <a:miter lim="800000"/>
            <a:headEnd/>
            <a:tailEnd/>
          </a:ln>
        </p:spPr>
        <p:txBody>
          <a:bodyPr tIns="0" anchorCtr="1"/>
          <a:lstStyle/>
          <a:p>
            <a:pPr algn="ctr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b="1">
                <a:solidFill>
                  <a:srgbClr val="FFFFCC"/>
                </a:solidFill>
                <a:latin typeface="Times New Roman" pitchFamily="18" charset="0"/>
              </a:rPr>
              <a:t>Systems test</a:t>
            </a:r>
          </a:p>
        </p:txBody>
      </p:sp>
      <p:sp>
        <p:nvSpPr>
          <p:cNvPr id="99338" name="AutoShape 10"/>
          <p:cNvSpPr>
            <a:spLocks noChangeArrowheads="1"/>
          </p:cNvSpPr>
          <p:nvPr/>
        </p:nvSpPr>
        <p:spPr bwMode="auto">
          <a:xfrm>
            <a:off x="2590800" y="4267200"/>
            <a:ext cx="4114800" cy="838200"/>
          </a:xfrm>
          <a:custGeom>
            <a:avLst/>
            <a:gdLst>
              <a:gd name="T0" fmla="*/ 685885667 w 21600"/>
              <a:gd name="T1" fmla="*/ 16263407 h 21600"/>
              <a:gd name="T2" fmla="*/ 391934653 w 21600"/>
              <a:gd name="T3" fmla="*/ 32526815 h 21600"/>
              <a:gd name="T4" fmla="*/ 97983663 w 21600"/>
              <a:gd name="T5" fmla="*/ 16263407 h 21600"/>
              <a:gd name="T6" fmla="*/ 391934653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C544A"/>
          </a:solidFill>
          <a:ln w="9525">
            <a:noFill/>
            <a:miter lim="800000"/>
            <a:headEnd/>
            <a:tailEnd/>
          </a:ln>
        </p:spPr>
        <p:txBody>
          <a:bodyPr tIns="0" anchorCtr="1"/>
          <a:lstStyle/>
          <a:p>
            <a:pPr algn="ctr"/>
            <a:r>
              <a:rPr kumimoji="1" lang="en-US" b="1">
                <a:solidFill>
                  <a:srgbClr val="FFFFCC"/>
                </a:solidFill>
                <a:latin typeface="Times New Roman" pitchFamily="18" charset="0"/>
              </a:rPr>
              <a:t>Integration Test</a:t>
            </a:r>
          </a:p>
        </p:txBody>
      </p:sp>
      <p:sp>
        <p:nvSpPr>
          <p:cNvPr id="99339" name="AutoShape 11"/>
          <p:cNvSpPr>
            <a:spLocks noChangeArrowheads="1"/>
          </p:cNvSpPr>
          <p:nvPr/>
        </p:nvSpPr>
        <p:spPr bwMode="auto">
          <a:xfrm>
            <a:off x="533400" y="2209800"/>
            <a:ext cx="4114800" cy="838200"/>
          </a:xfrm>
          <a:custGeom>
            <a:avLst/>
            <a:gdLst>
              <a:gd name="T0" fmla="*/ 685885667 w 21600"/>
              <a:gd name="T1" fmla="*/ 16263407 h 21600"/>
              <a:gd name="T2" fmla="*/ 391934653 w 21600"/>
              <a:gd name="T3" fmla="*/ 32526815 h 21600"/>
              <a:gd name="T4" fmla="*/ 97983663 w 21600"/>
              <a:gd name="T5" fmla="*/ 16263407 h 21600"/>
              <a:gd name="T6" fmla="*/ 391934653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tIns="0" bIns="0" anchorCtr="1"/>
          <a:lstStyle/>
          <a:p>
            <a:pPr algn="ctr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b="1">
                <a:solidFill>
                  <a:srgbClr val="FFFFCC"/>
                </a:solidFill>
                <a:latin typeface="Times New Roman" pitchFamily="18" charset="0"/>
              </a:rPr>
              <a:t>Unit Test</a:t>
            </a:r>
          </a:p>
        </p:txBody>
      </p:sp>
      <p:sp>
        <p:nvSpPr>
          <p:cNvPr id="99344" name="Rectangle 16"/>
          <p:cNvSpPr>
            <a:spLocks noChangeArrowheads="1"/>
          </p:cNvSpPr>
          <p:nvPr/>
        </p:nvSpPr>
        <p:spPr bwMode="auto">
          <a:xfrm>
            <a:off x="1547813" y="3048000"/>
            <a:ext cx="2051050" cy="914400"/>
          </a:xfrm>
          <a:prstGeom prst="rect">
            <a:avLst/>
          </a:prstGeom>
          <a:solidFill>
            <a:srgbClr val="00808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1600" b="1">
                <a:latin typeface="Times New Roman" pitchFamily="18" charset="0"/>
              </a:rPr>
              <a:t>Verifies each individual program works by itself</a:t>
            </a:r>
          </a:p>
        </p:txBody>
      </p:sp>
      <p:sp>
        <p:nvSpPr>
          <p:cNvPr id="99345" name="Rectangle 17"/>
          <p:cNvSpPr>
            <a:spLocks noChangeArrowheads="1"/>
          </p:cNvSpPr>
          <p:nvPr/>
        </p:nvSpPr>
        <p:spPr bwMode="auto">
          <a:xfrm>
            <a:off x="5837238" y="3048000"/>
            <a:ext cx="2051050" cy="914400"/>
          </a:xfrm>
          <a:prstGeom prst="rect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1600" b="1">
                <a:latin typeface="Times New Roman" pitchFamily="18" charset="0"/>
              </a:rPr>
              <a:t>Verifies all programs in application work together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9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9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9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9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9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9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9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build="p" bldLvl="5" autoUpdateAnimBg="0" advAuto="1000"/>
      <p:bldP spid="99336" grpId="0" animBg="1" autoUpdateAnimBg="0"/>
      <p:bldP spid="99337" grpId="0" animBg="1" autoUpdateAnimBg="0"/>
      <p:bldP spid="99338" grpId="0" animBg="1" autoUpdateAnimBg="0"/>
      <p:bldP spid="99339" grpId="0" animBg="1" autoUpdateAnimBg="0"/>
      <p:bldP spid="99344" grpId="0" animBg="1" autoUpdateAnimBg="0"/>
      <p:bldP spid="99345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6619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is</a:t>
            </a:r>
            <a:r>
              <a:rPr lang="en-US" smtClean="0">
                <a:solidFill>
                  <a:schemeClr val="hlink"/>
                </a:solidFill>
              </a:rPr>
              <a:t> training</a:t>
            </a:r>
            <a:r>
              <a:rPr lang="en-US" smtClean="0"/>
              <a:t>?</a:t>
            </a:r>
            <a:endParaRPr lang="en-US" smtClean="0">
              <a:latin typeface="Arial Unicode MS" pitchFamily="34" charset="-128"/>
            </a:endParaRPr>
          </a:p>
        </p:txBody>
      </p:sp>
      <p:sp>
        <p:nvSpPr>
          <p:cNvPr id="101384" name="Rectangle 8"/>
          <p:cNvSpPr>
            <a:spLocks noChangeArrowheads="1"/>
          </p:cNvSpPr>
          <p:nvPr/>
        </p:nvSpPr>
        <p:spPr bwMode="auto">
          <a:xfrm>
            <a:off x="304800" y="1524000"/>
            <a:ext cx="4267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  <a:t>Showing users exactly how they will use new hardware and software in system</a:t>
            </a:r>
          </a:p>
        </p:txBody>
      </p:sp>
      <p:pic>
        <p:nvPicPr>
          <p:cNvPr id="101386" name="Picture 10" descr="Fig12-00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057400"/>
            <a:ext cx="4324350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1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1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1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 bldLvl="5" autoUpdateAnimBg="0" advAuto="1000"/>
      <p:bldP spid="101384" grpId="0" build="p" bldLvl="2" autoUpdateAnimBg="0" advAuto="300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The System Development Life Cycle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585200" cy="5857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/>
              <a:t>What is the </a:t>
            </a:r>
            <a:r>
              <a:rPr lang="en-US" smtClean="0">
                <a:solidFill>
                  <a:schemeClr val="hlink"/>
                </a:solidFill>
              </a:rPr>
              <a:t>support phase</a:t>
            </a:r>
            <a:r>
              <a:rPr lang="en-US" smtClean="0"/>
              <a:t>?</a:t>
            </a:r>
            <a:endParaRPr lang="en-US" smtClean="0">
              <a:latin typeface="Arial Unicode MS" pitchFamily="34" charset="-128"/>
            </a:endParaRPr>
          </a:p>
        </p:txBody>
      </p:sp>
      <p:sp>
        <p:nvSpPr>
          <p:cNvPr id="105480" name="AutoShape 8"/>
          <p:cNvSpPr>
            <a:spLocks noChangeArrowheads="1"/>
          </p:cNvSpPr>
          <p:nvPr/>
        </p:nvSpPr>
        <p:spPr bwMode="auto">
          <a:xfrm rot="5400000">
            <a:off x="4099719" y="-491331"/>
            <a:ext cx="971550" cy="6221412"/>
          </a:xfrm>
          <a:prstGeom prst="homePlate">
            <a:avLst>
              <a:gd name="adj" fmla="val 33731"/>
            </a:avLst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10800000" vert="eaVert" lIns="228600" anchor="ctr" anchorCtr="1"/>
          <a:lstStyle/>
          <a:p>
            <a:pPr algn="ctr">
              <a:spcBef>
                <a:spcPct val="50000"/>
              </a:spcBef>
              <a:buClr>
                <a:srgbClr val="D94439"/>
              </a:buClr>
              <a:buFont typeface="Wingdings" pitchFamily="2" charset="2"/>
              <a:buNone/>
            </a:pPr>
            <a:r>
              <a:rPr kumimoji="1" lang="en-US" sz="1600" b="1">
                <a:latin typeface="Times New Roman" pitchFamily="18" charset="0"/>
              </a:rPr>
              <a:t>Conduct</a:t>
            </a:r>
            <a:r>
              <a:rPr kumimoji="1" lang="en-US" sz="16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kumimoji="1" lang="en-US" sz="1600" b="1">
                <a:solidFill>
                  <a:schemeClr val="accent2"/>
                </a:solidFill>
                <a:latin typeface="Times New Roman" pitchFamily="18" charset="0"/>
              </a:rPr>
              <a:t>post-implementation system review</a:t>
            </a:r>
            <a:r>
              <a:rPr kumimoji="1" lang="en-US" sz="1600" b="1">
                <a:latin typeface="Times New Roman" pitchFamily="18" charset="0"/>
              </a:rPr>
              <a:t>—meeting to find out if information system is performing according to expectations</a:t>
            </a:r>
          </a:p>
          <a:p>
            <a:endParaRPr kumimoji="1" lang="en-US" sz="1600" b="1">
              <a:latin typeface="Times New Roman" pitchFamily="18" charset="0"/>
            </a:endParaRPr>
          </a:p>
        </p:txBody>
      </p:sp>
      <p:sp>
        <p:nvSpPr>
          <p:cNvPr id="105485" name="AutoShape 13"/>
          <p:cNvSpPr>
            <a:spLocks noChangeArrowheads="1"/>
          </p:cNvSpPr>
          <p:nvPr/>
        </p:nvSpPr>
        <p:spPr bwMode="auto">
          <a:xfrm rot="5400000">
            <a:off x="4099719" y="575469"/>
            <a:ext cx="971550" cy="6221412"/>
          </a:xfrm>
          <a:prstGeom prst="homePlate">
            <a:avLst>
              <a:gd name="adj" fmla="val 33731"/>
            </a:avLst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rot="10800000" vert="eaVert" lIns="228600" anchorCtr="1"/>
          <a:lstStyle/>
          <a:p>
            <a:pPr algn="ctr"/>
            <a:r>
              <a:rPr kumimoji="1" lang="en-US" sz="1600" b="1">
                <a:latin typeface="Times New Roman" pitchFamily="18" charset="0"/>
              </a:rPr>
              <a:t>Identify errors</a:t>
            </a:r>
          </a:p>
        </p:txBody>
      </p:sp>
      <p:sp>
        <p:nvSpPr>
          <p:cNvPr id="105486" name="AutoShape 14"/>
          <p:cNvSpPr>
            <a:spLocks noChangeArrowheads="1"/>
          </p:cNvSpPr>
          <p:nvPr/>
        </p:nvSpPr>
        <p:spPr bwMode="auto">
          <a:xfrm rot="5400000">
            <a:off x="4099719" y="1642269"/>
            <a:ext cx="971550" cy="6221412"/>
          </a:xfrm>
          <a:prstGeom prst="homePlate">
            <a:avLst>
              <a:gd name="adj" fmla="val 33731"/>
            </a:avLst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rot="10800000" vert="eaVert" lIns="228600" anchorCtr="1"/>
          <a:lstStyle/>
          <a:p>
            <a:r>
              <a:rPr kumimoji="1" lang="en-US" sz="1600" b="1">
                <a:latin typeface="Times New Roman" pitchFamily="18" charset="0"/>
              </a:rPr>
              <a:t>Identify enhancements</a:t>
            </a:r>
          </a:p>
        </p:txBody>
      </p:sp>
      <p:sp>
        <p:nvSpPr>
          <p:cNvPr id="105487" name="AutoShape 15"/>
          <p:cNvSpPr>
            <a:spLocks noChangeArrowheads="1"/>
          </p:cNvSpPr>
          <p:nvPr/>
        </p:nvSpPr>
        <p:spPr bwMode="auto">
          <a:xfrm rot="5400000">
            <a:off x="4099719" y="2709069"/>
            <a:ext cx="971550" cy="6221412"/>
          </a:xfrm>
          <a:prstGeom prst="homePlate">
            <a:avLst>
              <a:gd name="adj" fmla="val 33731"/>
            </a:avLst>
          </a:prstGeom>
          <a:solidFill>
            <a:srgbClr val="808000"/>
          </a:solidFill>
          <a:ln w="9525">
            <a:noFill/>
            <a:miter lim="800000"/>
            <a:headEnd/>
            <a:tailEnd/>
          </a:ln>
        </p:spPr>
        <p:txBody>
          <a:bodyPr rot="10800000" vert="eaVert" lIns="228600" anchorCtr="1"/>
          <a:lstStyle/>
          <a:p>
            <a:r>
              <a:rPr kumimoji="1" lang="en-US" sz="1600" b="1">
                <a:latin typeface="Times New Roman" pitchFamily="18" charset="0"/>
              </a:rPr>
              <a:t>Monitor system performance</a:t>
            </a:r>
          </a:p>
        </p:txBody>
      </p:sp>
      <p:sp>
        <p:nvSpPr>
          <p:cNvPr id="105489" name="Rectangle 17"/>
          <p:cNvSpPr>
            <a:spLocks noChangeArrowheads="1"/>
          </p:cNvSpPr>
          <p:nvPr/>
        </p:nvSpPr>
        <p:spPr bwMode="auto">
          <a:xfrm>
            <a:off x="304800" y="1547813"/>
            <a:ext cx="8839200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>
                <a:solidFill>
                  <a:srgbClr val="000000"/>
                </a:solidFill>
                <a:latin typeface="Times New Roman" pitchFamily="18" charset="0"/>
              </a:rPr>
              <a:t>Provides ongoing assistance after system is implemented</a:t>
            </a:r>
            <a:endParaRPr kumimoji="1" lang="en-US" sz="2600" b="1">
              <a:solidFill>
                <a:srgbClr val="000000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5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5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5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5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5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 build="p" bldLvl="5" autoUpdateAnimBg="0" advAuto="1000"/>
      <p:bldP spid="105480" grpId="0" animBg="1" autoUpdateAnimBg="0"/>
      <p:bldP spid="105485" grpId="0" animBg="1" autoUpdateAnimBg="0"/>
      <p:bldP spid="105486" grpId="0" animBg="1" autoUpdateAnimBg="0"/>
      <p:bldP spid="105487" grpId="0" animBg="1" autoUpdateAnimBg="0"/>
      <p:bldP spid="105489" grpId="0" autoUpdateAnimBg="0"/>
    </p:bldLst>
  </p:timing>
</p:sld>
</file>

<file path=ppt/theme/theme1.xml><?xml version="1.0" encoding="utf-8"?>
<a:theme xmlns:a="http://schemas.openxmlformats.org/drawingml/2006/main" name="dt4">
  <a:themeElements>
    <a:clrScheme name="">
      <a:dk1>
        <a:srgbClr val="000000"/>
      </a:dk1>
      <a:lt1>
        <a:srgbClr val="FFFFFF"/>
      </a:lt1>
      <a:dk2>
        <a:srgbClr val="FAE8C4"/>
      </a:dk2>
      <a:lt2>
        <a:srgbClr val="FAC98E"/>
      </a:lt2>
      <a:accent1>
        <a:srgbClr val="33197F"/>
      </a:accent1>
      <a:accent2>
        <a:srgbClr val="FFBA02"/>
      </a:accent2>
      <a:accent3>
        <a:srgbClr val="FCF2DE"/>
      </a:accent3>
      <a:accent4>
        <a:srgbClr val="DADADA"/>
      </a:accent4>
      <a:accent5>
        <a:srgbClr val="ADABC0"/>
      </a:accent5>
      <a:accent6>
        <a:srgbClr val="E7A802"/>
      </a:accent6>
      <a:hlink>
        <a:srgbClr val="D94439"/>
      </a:hlink>
      <a:folHlink>
        <a:srgbClr val="808080"/>
      </a:folHlink>
    </a:clrScheme>
    <a:fontScheme name="dt4">
      <a:majorFont>
        <a:latin typeface="Garamond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dt4 1">
        <a:dk1>
          <a:srgbClr val="000000"/>
        </a:dk1>
        <a:lt1>
          <a:srgbClr val="FFFFFF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D60093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C20085"/>
        </a:accent6>
        <a:hlink>
          <a:srgbClr val="9966FF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Y:\Thompson\CTI-P-04\DesignTemplates\dt4.pot</Template>
  <TotalTime>852</TotalTime>
  <Words>1001</Words>
  <Application>Microsoft Office PowerPoint</Application>
  <PresentationFormat>On-screen Show (4:3)</PresentationFormat>
  <Paragraphs>188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 Unicode MS</vt:lpstr>
      <vt:lpstr>Arial (W1)</vt:lpstr>
      <vt:lpstr>Arial Narrow</vt:lpstr>
      <vt:lpstr>Garamond</vt:lpstr>
      <vt:lpstr>Monotype Sorts</vt:lpstr>
      <vt:lpstr>Times</vt:lpstr>
      <vt:lpstr>Times New Roman</vt:lpstr>
      <vt:lpstr>Wingdings</vt:lpstr>
      <vt:lpstr>dt4</vt:lpstr>
      <vt:lpstr>PowerPoint Presentation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  <vt:lpstr>The System Development Life Cycle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System Development Life Cycle</dc:title>
  <dc:creator>Admin</dc:creator>
  <cp:lastModifiedBy>dalminder singh</cp:lastModifiedBy>
  <cp:revision>165</cp:revision>
  <dcterms:created xsi:type="dcterms:W3CDTF">2003-01-02T18:50:32Z</dcterms:created>
  <dcterms:modified xsi:type="dcterms:W3CDTF">2015-12-17T04:53:43Z</dcterms:modified>
</cp:coreProperties>
</file>